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94" r:id="rId3"/>
    <p:sldId id="295" r:id="rId4"/>
    <p:sldId id="296" r:id="rId5"/>
    <p:sldId id="298" r:id="rId6"/>
    <p:sldId id="299" r:id="rId7"/>
    <p:sldId id="305" r:id="rId8"/>
    <p:sldId id="306" r:id="rId9"/>
    <p:sldId id="307" r:id="rId10"/>
    <p:sldId id="308" r:id="rId11"/>
    <p:sldId id="309" r:id="rId12"/>
    <p:sldId id="31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4" autoAdjust="0"/>
    <p:restoredTop sz="94660"/>
  </p:normalViewPr>
  <p:slideViewPr>
    <p:cSldViewPr snapToGrid="0">
      <p:cViewPr>
        <p:scale>
          <a:sx n="86" d="100"/>
          <a:sy n="86" d="100"/>
        </p:scale>
        <p:origin x="-749"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E2651A9-3790-D5C3-3F24-5CE4A80C66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 xmlns:a16="http://schemas.microsoft.com/office/drawing/2014/main" id="{6F7F11D3-A0C2-0536-A554-2EB31B056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 xmlns:a16="http://schemas.microsoft.com/office/drawing/2014/main" id="{377884D1-FE52-AB6B-C5F8-DBE806127842}"/>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F8183D65-A8C9-1F69-F858-76642E391D85}"/>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4F7B4B17-2D5C-FEB6-7606-E9CDEA0F57DD}"/>
              </a:ext>
            </a:extLst>
          </p:cNvPr>
          <p:cNvSpPr txBox="1">
            <a:spLocks/>
          </p:cNvSpPr>
          <p:nvPr userDrawn="1"/>
        </p:nvSpPr>
        <p:spPr>
          <a:xfrm>
            <a:off x="4166286"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7322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538A2C-BBF2-A164-30B4-62877435B3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E64BAB56-6D77-B6D0-1230-30B429E5110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E616B6DC-39F4-0968-D1E8-354D12294AFB}"/>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υποσέλιδου 4">
            <a:extLst>
              <a:ext uri="{FF2B5EF4-FFF2-40B4-BE49-F238E27FC236}">
                <a16:creationId xmlns="" xmlns:a16="http://schemas.microsoft.com/office/drawing/2014/main" id="{340F9696-CA65-1C3B-6E0F-88E14C79EBC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B523F67F-C7BA-0D10-BD62-8D0E04DBFAEC}"/>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105110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298C2B13-BDA8-4C53-0952-7026E1BC268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019B43B8-F8C2-5DD7-7251-505410601F4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0928F8C6-10DE-7BDB-5AAB-DB0B05B4EE17}"/>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υποσέλιδου 4">
            <a:extLst>
              <a:ext uri="{FF2B5EF4-FFF2-40B4-BE49-F238E27FC236}">
                <a16:creationId xmlns="" xmlns:a16="http://schemas.microsoft.com/office/drawing/2014/main" id="{DF5243A4-1755-707C-2DD7-874E5A31208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8F51F672-1D3B-AE43-DC1B-2441241D7480}"/>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8562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3BFB67E-CB24-DD94-853B-243E0EA922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9B22C0E0-8A50-1B9B-8E3F-F4B193F4AEA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B9F0E127-027E-99BA-324D-3BB39102A9C1}"/>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B77C2918-B062-D104-05F5-5697E7FD0E32}"/>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60078E2C-0951-420F-B10B-6A4F75AB04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08996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F4E13ED-7392-CEDC-F83F-C9FC7B72B00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8EC3B289-5442-9A18-AA2F-C566AB93D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907C1948-11E9-25A2-72B7-B578663851C1}"/>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7837A5C9-C703-DD5D-E55B-37C47251FA46}"/>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D3353049-D9DB-B263-2F86-4BAC1C8B8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7294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C89EADC-B21E-5720-84C5-3244C81BD8E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361777C1-177E-F68B-0F4B-1CA8BB7443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 xmlns:a16="http://schemas.microsoft.com/office/drawing/2014/main" id="{4930237A-DA8F-2E8A-8DDE-D65647C8335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 xmlns:a16="http://schemas.microsoft.com/office/drawing/2014/main" id="{3E7054C9-E330-BDE1-F761-C69375290113}"/>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7" name="Θέση αριθμού διαφάνειας 6">
            <a:extLst>
              <a:ext uri="{FF2B5EF4-FFF2-40B4-BE49-F238E27FC236}">
                <a16:creationId xmlns="" xmlns:a16="http://schemas.microsoft.com/office/drawing/2014/main" id="{B446AB95-DCB0-A58C-D75F-0548AB9AEC5E}"/>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141540A5-1CD8-6F0A-B90B-E4F21C753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9586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D8C7EE7-33FB-D5A1-8108-52EFE1BB446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04A49C1C-EF5C-DFB4-5EA1-0C559EA23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FC5DDD21-B57E-B3F7-0731-A924583BCC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 xmlns:a16="http://schemas.microsoft.com/office/drawing/2014/main" id="{D2C2F3C7-2413-48AA-49DA-7157488F4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46984EBB-4B80-5651-6596-457C4561962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 xmlns:a16="http://schemas.microsoft.com/office/drawing/2014/main" id="{0B4F0AE7-DF11-374D-FDE8-CEF0C240AD2A}"/>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9" name="Θέση αριθμού διαφάνειας 8">
            <a:extLst>
              <a:ext uri="{FF2B5EF4-FFF2-40B4-BE49-F238E27FC236}">
                <a16:creationId xmlns="" xmlns:a16="http://schemas.microsoft.com/office/drawing/2014/main" id="{FECA6CD1-604B-3582-A305-FA043EFC2D5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10" name="Θέση υποσέλιδου 4">
            <a:extLst>
              <a:ext uri="{FF2B5EF4-FFF2-40B4-BE49-F238E27FC236}">
                <a16:creationId xmlns="" xmlns:a16="http://schemas.microsoft.com/office/drawing/2014/main" id="{2F208702-4586-206C-53D2-9AAA9B3D3C73}"/>
              </a:ext>
            </a:extLst>
          </p:cNvPr>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2232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2902584-3902-8D25-6A3F-240794253B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 xmlns:a16="http://schemas.microsoft.com/office/drawing/2014/main" id="{DD7B47EC-E2BA-DB33-1086-361CD46D18C4}"/>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αριθμού διαφάνειας 4">
            <a:extLst>
              <a:ext uri="{FF2B5EF4-FFF2-40B4-BE49-F238E27FC236}">
                <a16:creationId xmlns="" xmlns:a16="http://schemas.microsoft.com/office/drawing/2014/main" id="{3C137757-DFFA-41F0-35DE-87C3E72F598D}"/>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6" name="Θέση υποσέλιδου 4">
            <a:extLst>
              <a:ext uri="{FF2B5EF4-FFF2-40B4-BE49-F238E27FC236}">
                <a16:creationId xmlns="" xmlns:a16="http://schemas.microsoft.com/office/drawing/2014/main" id="{F4B56CC2-0897-7A3C-4C7C-D16F558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3895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EFDA142B-F9C0-52BE-EB6C-6ABFB22AE689}"/>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4" name="Θέση αριθμού διαφάνειας 3">
            <a:extLst>
              <a:ext uri="{FF2B5EF4-FFF2-40B4-BE49-F238E27FC236}">
                <a16:creationId xmlns="" xmlns:a16="http://schemas.microsoft.com/office/drawing/2014/main" id="{11BA9C9B-A5B5-D1C7-7893-B8B57D207CF0}"/>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5" name="Θέση υποσέλιδου 4">
            <a:extLst>
              <a:ext uri="{FF2B5EF4-FFF2-40B4-BE49-F238E27FC236}">
                <a16:creationId xmlns="" xmlns:a16="http://schemas.microsoft.com/office/drawing/2014/main" id="{22C30372-3A17-6867-360A-9DC61777E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83883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C692F30-EBB5-B5D9-20AD-7415CC330E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BD13D036-F5F8-49A1-7A1C-842AE1DD3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 xmlns:a16="http://schemas.microsoft.com/office/drawing/2014/main" id="{6452E547-62F6-30C8-2990-CAB80469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FAFDB4DD-0F4F-2A1B-A201-A5DE96E1C3A9}"/>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7" name="Θέση αριθμού διαφάνειας 6">
            <a:extLst>
              <a:ext uri="{FF2B5EF4-FFF2-40B4-BE49-F238E27FC236}">
                <a16:creationId xmlns="" xmlns:a16="http://schemas.microsoft.com/office/drawing/2014/main" id="{E5C37DE5-D4FF-264F-1C04-B00CF637F3F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3C2822D7-F200-F99D-F4D7-6674506C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45285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F3BEAA7-B94D-A447-7918-4F42F3C66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 xmlns:a16="http://schemas.microsoft.com/office/drawing/2014/main" id="{4AB19C98-6335-575D-D27F-4C31ADDB6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 xmlns:a16="http://schemas.microsoft.com/office/drawing/2014/main" id="{85CADD0E-D023-9F9F-410B-24C0A3BB7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A6309513-2464-32A9-D180-65FCED52941D}"/>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υποσέλιδου 5">
            <a:extLst>
              <a:ext uri="{FF2B5EF4-FFF2-40B4-BE49-F238E27FC236}">
                <a16:creationId xmlns="" xmlns:a16="http://schemas.microsoft.com/office/drawing/2014/main" id="{A951E3A2-E61D-C998-B111-6C6F6C148AC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Θέση αριθμού διαφάνειας 6">
            <a:extLst>
              <a:ext uri="{FF2B5EF4-FFF2-40B4-BE49-F238E27FC236}">
                <a16:creationId xmlns="" xmlns:a16="http://schemas.microsoft.com/office/drawing/2014/main" id="{04FD1A6B-72C4-728A-161B-B2532307E2AF}"/>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27008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C718AC5-1721-941B-2C6A-CF26A15258F8}"/>
              </a:ext>
            </a:extLst>
          </p:cNvPr>
          <p:cNvSpPr>
            <a:spLocks noGrp="1"/>
          </p:cNvSpPr>
          <p:nvPr>
            <p:ph type="title"/>
          </p:nvPr>
        </p:nvSpPr>
        <p:spPr>
          <a:xfrm>
            <a:off x="2072640" y="381317"/>
            <a:ext cx="10515600" cy="114871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GB" dirty="0"/>
          </a:p>
        </p:txBody>
      </p:sp>
      <p:sp>
        <p:nvSpPr>
          <p:cNvPr id="3" name="Θέση κειμένου 2">
            <a:extLst>
              <a:ext uri="{FF2B5EF4-FFF2-40B4-BE49-F238E27FC236}">
                <a16:creationId xmlns="" xmlns:a16="http://schemas.microsoft.com/office/drawing/2014/main" id="{104197C8-29E3-84DB-5E48-5938D1C66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GB" dirty="0"/>
          </a:p>
        </p:txBody>
      </p:sp>
      <p:sp>
        <p:nvSpPr>
          <p:cNvPr id="4" name="Θέση ημερομηνίας 3">
            <a:extLst>
              <a:ext uri="{FF2B5EF4-FFF2-40B4-BE49-F238E27FC236}">
                <a16:creationId xmlns="" xmlns:a16="http://schemas.microsoft.com/office/drawing/2014/main" id="{4273BB99-EB11-1000-2459-02302BFF0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FA02E601-D680-CADC-6E31-6DBF8A7E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C10-1ADC-414A-AA93-3B76DEFF5458}" type="slidenum">
              <a:rPr lang="en-GB" smtClean="0"/>
              <a:t>‹#›</a:t>
            </a:fld>
            <a:endParaRPr lang="en-GB"/>
          </a:p>
        </p:txBody>
      </p:sp>
      <p:sp>
        <p:nvSpPr>
          <p:cNvPr id="7" name="Ορθογώνιο 6">
            <a:extLst>
              <a:ext uri="{FF2B5EF4-FFF2-40B4-BE49-F238E27FC236}">
                <a16:creationId xmlns="" xmlns:a16="http://schemas.microsoft.com/office/drawing/2014/main" id="{E3B2F6C3-5B2C-8A81-3A61-F7DDA667CC3D}"/>
              </a:ext>
            </a:extLst>
          </p:cNvPr>
          <p:cNvSpPr/>
          <p:nvPr userDrawn="1"/>
        </p:nvSpPr>
        <p:spPr>
          <a:xfrm>
            <a:off x="2072640" y="1127760"/>
            <a:ext cx="8493760" cy="1066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Εικόνα 7">
            <a:extLst>
              <a:ext uri="{FF2B5EF4-FFF2-40B4-BE49-F238E27FC236}">
                <a16:creationId xmlns="" xmlns:a16="http://schemas.microsoft.com/office/drawing/2014/main" id="{1E2DD87F-9EA8-8B4C-0C21-72F4426F34B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0247" y="132724"/>
            <a:ext cx="1089273" cy="1108027"/>
          </a:xfrm>
          <a:prstGeom prst="rect">
            <a:avLst/>
          </a:prstGeom>
        </p:spPr>
      </p:pic>
    </p:spTree>
    <p:extLst>
      <p:ext uri="{BB962C8B-B14F-4D97-AF65-F5344CB8AC3E}">
        <p14:creationId xmlns:p14="http://schemas.microsoft.com/office/powerpoint/2010/main" val="4473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0E89557-805B-DEF6-E6CE-9E60866C3418}"/>
              </a:ext>
            </a:extLst>
          </p:cNvPr>
          <p:cNvSpPr>
            <a:spLocks noGrp="1"/>
          </p:cNvSpPr>
          <p:nvPr>
            <p:ph type="ctrTitle"/>
          </p:nvPr>
        </p:nvSpPr>
        <p:spPr>
          <a:xfrm>
            <a:off x="1436451" y="0"/>
            <a:ext cx="9144000" cy="1116959"/>
          </a:xfrm>
        </p:spPr>
        <p:txBody>
          <a:bodyPr>
            <a:normAutofit/>
          </a:bodyPr>
          <a:lstStyle/>
          <a:p>
            <a:r>
              <a:rPr lang="el-GR" sz="2400" dirty="0"/>
              <a:t>ΒΙΒΛΙΟΠΑΡΟΥΣΙΑΣΗ</a:t>
            </a:r>
            <a:r>
              <a:rPr lang="el-GR" sz="2800" dirty="0"/>
              <a:t> ΚΑΛΛΙΠΟΣ+</a:t>
            </a:r>
            <a:br>
              <a:rPr lang="el-GR" sz="2800" dirty="0"/>
            </a:br>
            <a:r>
              <a:rPr lang="el-GR" sz="2000" dirty="0"/>
              <a:t>13-15 Σεπτεμβρίου 2022</a:t>
            </a:r>
            <a:endParaRPr lang="en-GB" sz="2800" dirty="0"/>
          </a:p>
        </p:txBody>
      </p:sp>
      <p:sp>
        <p:nvSpPr>
          <p:cNvPr id="3" name="Υπότιτλος 2">
            <a:extLst>
              <a:ext uri="{FF2B5EF4-FFF2-40B4-BE49-F238E27FC236}">
                <a16:creationId xmlns="" xmlns:a16="http://schemas.microsoft.com/office/drawing/2014/main" id="{6CCCE500-580B-7449-3E83-8C86BB9E8B2A}"/>
              </a:ext>
            </a:extLst>
          </p:cNvPr>
          <p:cNvSpPr>
            <a:spLocks noGrp="1"/>
          </p:cNvSpPr>
          <p:nvPr>
            <p:ph type="subTitle" idx="1"/>
          </p:nvPr>
        </p:nvSpPr>
        <p:spPr>
          <a:xfrm>
            <a:off x="1524000" y="1271848"/>
            <a:ext cx="9144000" cy="2468879"/>
          </a:xfrm>
        </p:spPr>
        <p:txBody>
          <a:bodyPr>
            <a:noAutofit/>
          </a:bodyPr>
          <a:lstStyle/>
          <a:p>
            <a:r>
              <a:rPr lang="el-GR" sz="1800" b="1" dirty="0" smtClean="0"/>
              <a:t>ΘΕΜΑΤΙΚΗ </a:t>
            </a:r>
            <a:r>
              <a:rPr lang="el-GR" sz="1800" b="1" dirty="0"/>
              <a:t>ΕΝΟΤΗΤΑ 5</a:t>
            </a:r>
          </a:p>
          <a:p>
            <a:r>
              <a:rPr lang="el-GR" sz="1800" b="1" dirty="0"/>
              <a:t>ΔΙΚΑΙΟ ΚΑΙ </a:t>
            </a:r>
            <a:r>
              <a:rPr lang="el-GR" sz="1800" b="1" dirty="0" smtClean="0"/>
              <a:t>ΚΟΙΝΩΝΙΚΕΣ ΕΠΙΣΤΗΜΕΣ</a:t>
            </a:r>
          </a:p>
          <a:p>
            <a:r>
              <a:rPr lang="el-GR" sz="1800" b="1" dirty="0" smtClean="0"/>
              <a:t> </a:t>
            </a:r>
          </a:p>
          <a:p>
            <a:r>
              <a:rPr lang="el-GR" sz="1800" b="1" dirty="0" smtClean="0">
                <a:solidFill>
                  <a:srgbClr val="0000FF"/>
                </a:solidFill>
              </a:rPr>
              <a:t>ΚΟΙΝΩΝΙΟΛΟΓΙΚΕΣ ΘΕΩΡΙΕΣ </a:t>
            </a:r>
            <a:r>
              <a:rPr lang="el-GR" sz="1800" b="1" dirty="0">
                <a:solidFill>
                  <a:srgbClr val="0000FF"/>
                </a:solidFill>
              </a:rPr>
              <a:t>ΣΕ </a:t>
            </a:r>
            <a:r>
              <a:rPr lang="el-GR" sz="1800" b="1" dirty="0" smtClean="0">
                <a:solidFill>
                  <a:srgbClr val="0000FF"/>
                </a:solidFill>
              </a:rPr>
              <a:t>ΜΕΤΑΒΑΣΗ ΣΤΟΝ </a:t>
            </a:r>
            <a:r>
              <a:rPr lang="el-GR" sz="1800" b="1" dirty="0">
                <a:solidFill>
                  <a:srgbClr val="0000FF"/>
                </a:solidFill>
              </a:rPr>
              <a:t>21ο ΑΙΩΝΑ</a:t>
            </a:r>
            <a:endParaRPr lang="en-US" sz="1800" b="1" dirty="0">
              <a:solidFill>
                <a:srgbClr val="0000FF"/>
              </a:solidFill>
            </a:endParaRPr>
          </a:p>
          <a:p>
            <a:r>
              <a:rPr lang="el-GR" sz="1800" b="1" dirty="0" err="1">
                <a:solidFill>
                  <a:srgbClr val="0000FF"/>
                </a:solidFill>
              </a:rPr>
              <a:t>Ναγόπουλος</a:t>
            </a:r>
            <a:r>
              <a:rPr lang="el-GR" sz="1800" b="1" dirty="0">
                <a:solidFill>
                  <a:srgbClr val="0000FF"/>
                </a:solidFill>
              </a:rPr>
              <a:t>, Ν., Καθηγητής, </a:t>
            </a:r>
            <a:r>
              <a:rPr lang="el-GR" sz="1800" b="1" dirty="0" smtClean="0">
                <a:solidFill>
                  <a:srgbClr val="0000FF"/>
                </a:solidFill>
              </a:rPr>
              <a:t>Πανεπιστήμιο</a:t>
            </a:r>
            <a:r>
              <a:rPr lang="el-GR" sz="1800" b="1" dirty="0">
                <a:solidFill>
                  <a:srgbClr val="0000FF"/>
                </a:solidFill>
              </a:rPr>
              <a:t> </a:t>
            </a:r>
            <a:r>
              <a:rPr lang="el-GR" sz="1800" b="1" dirty="0" smtClean="0">
                <a:solidFill>
                  <a:srgbClr val="0000FF"/>
                </a:solidFill>
              </a:rPr>
              <a:t> Αιγαίου</a:t>
            </a:r>
            <a:endParaRPr lang="el-GR" sz="1800" b="1" dirty="0">
              <a:solidFill>
                <a:srgbClr val="0000FF"/>
              </a:solidFill>
            </a:endParaRPr>
          </a:p>
        </p:txBody>
      </p:sp>
      <p:pic>
        <p:nvPicPr>
          <p:cNvPr id="6" name="Picture 5">
            <a:extLst>
              <a:ext uri="{FF2B5EF4-FFF2-40B4-BE49-F238E27FC236}">
                <a16:creationId xmlns="" xmlns:a16="http://schemas.microsoft.com/office/drawing/2014/main" id="{B34A63C1-9B45-E758-8DC0-B6DE39CC9B88}"/>
              </a:ext>
            </a:extLst>
          </p:cNvPr>
          <p:cNvPicPr>
            <a:picLocks noChangeAspect="1"/>
          </p:cNvPicPr>
          <p:nvPr/>
        </p:nvPicPr>
        <p:blipFill>
          <a:blip r:embed="rId2"/>
          <a:stretch>
            <a:fillRect/>
          </a:stretch>
        </p:blipFill>
        <p:spPr>
          <a:xfrm>
            <a:off x="5035826" y="3727938"/>
            <a:ext cx="2213113" cy="2660449"/>
          </a:xfrm>
          <a:prstGeom prst="rect">
            <a:avLst/>
          </a:prstGeom>
        </p:spPr>
      </p:pic>
    </p:spTree>
    <p:extLst>
      <p:ext uri="{BB962C8B-B14F-4D97-AF65-F5344CB8AC3E}">
        <p14:creationId xmlns:p14="http://schemas.microsoft.com/office/powerpoint/2010/main" val="35560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p:txBody>
          <a:bodyPr>
            <a:normAutofit/>
          </a:bodyPr>
          <a:lstStyle/>
          <a:p>
            <a:pPr marL="0" indent="0">
              <a:buNone/>
            </a:pPr>
            <a:r>
              <a:rPr lang="el-GR" b="1" dirty="0"/>
              <a:t>Δομή- Κεφάλαια</a:t>
            </a:r>
          </a:p>
          <a:p>
            <a:pPr marL="0" indent="0">
              <a:buNone/>
            </a:pPr>
            <a:endParaRPr lang="el-GR" sz="800" dirty="0"/>
          </a:p>
          <a:p>
            <a:pPr algn="just"/>
            <a:r>
              <a:rPr lang="el-GR" dirty="0"/>
              <a:t> </a:t>
            </a:r>
            <a:r>
              <a:rPr lang="el-GR" b="1" dirty="0"/>
              <a:t>Κεφάλαιο</a:t>
            </a:r>
            <a:r>
              <a:rPr lang="el-GR" dirty="0"/>
              <a:t> </a:t>
            </a:r>
            <a:r>
              <a:rPr lang="el-GR" b="1" dirty="0"/>
              <a:t>5</a:t>
            </a:r>
            <a:r>
              <a:rPr lang="el-GR" dirty="0"/>
              <a:t>: Η </a:t>
            </a:r>
            <a:r>
              <a:rPr lang="el-GR" dirty="0" err="1"/>
              <a:t>βεμπεριανή</a:t>
            </a:r>
            <a:r>
              <a:rPr lang="el-GR" dirty="0"/>
              <a:t> παράδοση στο προσκήνιο της όψιμης </a:t>
            </a:r>
            <a:r>
              <a:rPr lang="el-GR" dirty="0" err="1"/>
              <a:t>νεωτερικότητας</a:t>
            </a:r>
            <a:r>
              <a:rPr lang="el-GR" dirty="0"/>
              <a:t>. Η κοινωνιολογία ως επιστήμη της πραγματικότητας ενός θρυμματισμένου κόσμου, συνδυασμού νοημάτων και πολλαπλών </a:t>
            </a:r>
            <a:r>
              <a:rPr lang="el-GR" dirty="0" err="1"/>
              <a:t>νεωτερικοτήτων</a:t>
            </a:r>
            <a:endParaRPr lang="el-GR" dirty="0"/>
          </a:p>
          <a:p>
            <a:pPr algn="just"/>
            <a:r>
              <a:rPr lang="el-GR" b="1" dirty="0"/>
              <a:t>Κεφάλαιο</a:t>
            </a:r>
            <a:r>
              <a:rPr lang="el-GR" dirty="0"/>
              <a:t> </a:t>
            </a:r>
            <a:r>
              <a:rPr lang="el-GR" b="1" dirty="0"/>
              <a:t>6</a:t>
            </a:r>
            <a:r>
              <a:rPr lang="el-GR" dirty="0"/>
              <a:t>: </a:t>
            </a:r>
            <a:r>
              <a:rPr lang="el-GR" dirty="0" err="1"/>
              <a:t>Διασυνδεσιμότητα</a:t>
            </a:r>
            <a:r>
              <a:rPr lang="el-GR" dirty="0"/>
              <a:t> και θεωρίες πολυπλοκότητας</a:t>
            </a:r>
          </a:p>
          <a:p>
            <a:pPr algn="just"/>
            <a:r>
              <a:rPr lang="el-GR" b="1" dirty="0"/>
              <a:t>Κεφάλαιο</a:t>
            </a:r>
            <a:r>
              <a:rPr lang="el-GR" dirty="0"/>
              <a:t> </a:t>
            </a:r>
            <a:r>
              <a:rPr lang="el-GR" b="1" dirty="0"/>
              <a:t>7</a:t>
            </a:r>
            <a:r>
              <a:rPr lang="el-GR" dirty="0"/>
              <a:t>: </a:t>
            </a:r>
            <a:r>
              <a:rPr lang="el-GR" dirty="0" err="1"/>
              <a:t>Αναγωγιστικές</a:t>
            </a:r>
            <a:r>
              <a:rPr lang="el-GR" dirty="0"/>
              <a:t> θεωρίες και ενοποιητικά εξηγητικά μοντέλα. </a:t>
            </a:r>
            <a:r>
              <a:rPr lang="el-GR" dirty="0" err="1"/>
              <a:t>Κοινωνιοβιολογία</a:t>
            </a:r>
            <a:r>
              <a:rPr lang="el-GR" dirty="0"/>
              <a:t>, Γνωσιακές Επιστήμες και Επιστήμες του νου. Πώς γεφυρώνονται οι σχέσεις με την Κοινωνιολογία</a:t>
            </a:r>
          </a:p>
          <a:p>
            <a:endParaRPr lang="el-GR" dirty="0"/>
          </a:p>
          <a:p>
            <a:pPr marL="0" indent="0">
              <a:buNone/>
            </a:pPr>
            <a:endParaRPr lang="el-GR" dirty="0"/>
          </a:p>
        </p:txBody>
      </p:sp>
    </p:spTree>
    <p:extLst>
      <p:ext uri="{BB962C8B-B14F-4D97-AF65-F5344CB8AC3E}">
        <p14:creationId xmlns:p14="http://schemas.microsoft.com/office/powerpoint/2010/main" val="1322975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p:txBody>
          <a:bodyPr>
            <a:normAutofit/>
          </a:bodyPr>
          <a:lstStyle/>
          <a:p>
            <a:pPr marL="0" indent="0">
              <a:buNone/>
            </a:pPr>
            <a:r>
              <a:rPr lang="el-GR" b="1" dirty="0"/>
              <a:t>Δομή- Κεφάλαια</a:t>
            </a:r>
          </a:p>
          <a:p>
            <a:pPr marL="0" indent="0">
              <a:buNone/>
            </a:pPr>
            <a:endParaRPr lang="el-GR" sz="800" dirty="0"/>
          </a:p>
          <a:p>
            <a:r>
              <a:rPr lang="el-GR" b="1" dirty="0" smtClean="0"/>
              <a:t>Κεφάλαιο</a:t>
            </a:r>
            <a:r>
              <a:rPr lang="el-GR" dirty="0" smtClean="0"/>
              <a:t> </a:t>
            </a:r>
            <a:r>
              <a:rPr lang="el-GR" b="1" dirty="0"/>
              <a:t>8</a:t>
            </a:r>
            <a:r>
              <a:rPr lang="el-GR" dirty="0"/>
              <a:t>: Ο </a:t>
            </a:r>
            <a:r>
              <a:rPr lang="el-GR" dirty="0" err="1"/>
              <a:t>νεοθεσμισμός</a:t>
            </a:r>
            <a:r>
              <a:rPr lang="el-GR" dirty="0"/>
              <a:t> και η κοινωνιολογία των οργανώσεων</a:t>
            </a:r>
          </a:p>
          <a:p>
            <a:r>
              <a:rPr lang="el-GR" b="1" dirty="0"/>
              <a:t>Κεφάλαιο</a:t>
            </a:r>
            <a:r>
              <a:rPr lang="el-GR" dirty="0"/>
              <a:t> </a:t>
            </a:r>
            <a:r>
              <a:rPr lang="el-GR" b="1" dirty="0"/>
              <a:t>9</a:t>
            </a:r>
            <a:r>
              <a:rPr lang="el-GR" dirty="0"/>
              <a:t>: Ο νεοουμανισμός στην κοινωνιολογία: Διεθνικές ταυτότητες, συλλογική μνήμη και διαπολιτισμική κουλτούρα</a:t>
            </a:r>
          </a:p>
          <a:p>
            <a:endParaRPr lang="el-GR" dirty="0"/>
          </a:p>
          <a:p>
            <a:pPr marL="0" indent="0">
              <a:buNone/>
            </a:pPr>
            <a:endParaRPr lang="el-GR" dirty="0"/>
          </a:p>
        </p:txBody>
      </p:sp>
    </p:spTree>
    <p:extLst>
      <p:ext uri="{BB962C8B-B14F-4D97-AF65-F5344CB8AC3E}">
        <p14:creationId xmlns:p14="http://schemas.microsoft.com/office/powerpoint/2010/main" val="16855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p:txBody>
          <a:bodyPr>
            <a:normAutofit/>
          </a:bodyPr>
          <a:lstStyle/>
          <a:p>
            <a:pPr marL="0" indent="0">
              <a:buNone/>
            </a:pPr>
            <a:r>
              <a:rPr lang="el-GR" b="1" dirty="0"/>
              <a:t>Δομή- Κεφάλαια</a:t>
            </a:r>
          </a:p>
          <a:p>
            <a:pPr marL="0" indent="0">
              <a:buNone/>
            </a:pPr>
            <a:endParaRPr lang="el-GR" sz="800" dirty="0"/>
          </a:p>
          <a:p>
            <a:r>
              <a:rPr lang="el-GR" b="1" dirty="0" smtClean="0"/>
              <a:t>Κεφάλαιο</a:t>
            </a:r>
            <a:r>
              <a:rPr lang="el-GR" dirty="0" smtClean="0"/>
              <a:t> </a:t>
            </a:r>
            <a:r>
              <a:rPr lang="el-GR" b="1" dirty="0"/>
              <a:t>10</a:t>
            </a:r>
            <a:r>
              <a:rPr lang="el-GR" dirty="0"/>
              <a:t>: Κοινωνιολογία και μεταμοντέρνα κατάσταση. Η ρευστή </a:t>
            </a:r>
            <a:r>
              <a:rPr lang="el-GR" dirty="0" err="1"/>
              <a:t>νεωτερικότητα</a:t>
            </a:r>
            <a:r>
              <a:rPr lang="el-GR" dirty="0"/>
              <a:t>.</a:t>
            </a:r>
          </a:p>
          <a:p>
            <a:r>
              <a:rPr lang="el-GR" b="1" dirty="0"/>
              <a:t>Επίλογος</a:t>
            </a:r>
          </a:p>
          <a:p>
            <a:r>
              <a:rPr lang="el-GR" dirty="0"/>
              <a:t>Αναφορές/Βιβλιογραφία</a:t>
            </a:r>
          </a:p>
          <a:p>
            <a:pPr marL="0" indent="0">
              <a:buNone/>
            </a:pPr>
            <a:endParaRPr lang="el-GR" dirty="0"/>
          </a:p>
        </p:txBody>
      </p:sp>
    </p:spTree>
    <p:extLst>
      <p:ext uri="{BB962C8B-B14F-4D97-AF65-F5344CB8AC3E}">
        <p14:creationId xmlns:p14="http://schemas.microsoft.com/office/powerpoint/2010/main" val="4096750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7150373-4E64-9607-0103-3E16DDC09AA5}"/>
              </a:ext>
            </a:extLst>
          </p:cNvPr>
          <p:cNvSpPr>
            <a:spLocks noGrp="1"/>
          </p:cNvSpPr>
          <p:nvPr>
            <p:ph type="title"/>
          </p:nvPr>
        </p:nvSpPr>
        <p:spPr>
          <a:xfrm>
            <a:off x="1970810" y="406688"/>
            <a:ext cx="10515600" cy="975995"/>
          </a:xfrm>
        </p:spPr>
        <p:txBody>
          <a:bodyPr>
            <a:normAutofit/>
          </a:bodyPr>
          <a:lstStyle/>
          <a:p>
            <a:r>
              <a:rPr lang="el-GR" sz="3600" dirty="0"/>
              <a:t>Παρουσίαση  μπροσούρας</a:t>
            </a:r>
            <a:endParaRPr lang="en-GB" sz="3600" dirty="0"/>
          </a:p>
        </p:txBody>
      </p:sp>
      <p:grpSp>
        <p:nvGrpSpPr>
          <p:cNvPr id="4" name="Group 8">
            <a:extLst>
              <a:ext uri="{FF2B5EF4-FFF2-40B4-BE49-F238E27FC236}">
                <a16:creationId xmlns="" xmlns:a16="http://schemas.microsoft.com/office/drawing/2014/main" id="{E8AA97EE-A913-3853-2D3C-B867B9329912}"/>
              </a:ext>
            </a:extLst>
          </p:cNvPr>
          <p:cNvGrpSpPr/>
          <p:nvPr/>
        </p:nvGrpSpPr>
        <p:grpSpPr>
          <a:xfrm>
            <a:off x="5927164" y="1285462"/>
            <a:ext cx="4727865" cy="2981738"/>
            <a:chOff x="544267" y="7873625"/>
            <a:chExt cx="2781762" cy="5206654"/>
          </a:xfrm>
        </p:grpSpPr>
        <p:sp>
          <p:nvSpPr>
            <p:cNvPr id="5" name="Rectangle 6">
              <a:extLst>
                <a:ext uri="{FF2B5EF4-FFF2-40B4-BE49-F238E27FC236}">
                  <a16:creationId xmlns="" xmlns:a16="http://schemas.microsoft.com/office/drawing/2014/main" id="{6291CD38-4C09-91A0-B89E-5465FBF85BCA}"/>
                </a:ext>
              </a:extLst>
            </p:cNvPr>
            <p:cNvSpPr/>
            <p:nvPr/>
          </p:nvSpPr>
          <p:spPr>
            <a:xfrm>
              <a:off x="544268" y="7985433"/>
              <a:ext cx="2781761" cy="5094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 xmlns:a16="http://schemas.microsoft.com/office/drawing/2014/main" id="{BE3F78FC-74FD-5AC2-4F8E-0FFC457D7640}"/>
                </a:ext>
              </a:extLst>
            </p:cNvPr>
            <p:cNvSpPr txBox="1"/>
            <p:nvPr/>
          </p:nvSpPr>
          <p:spPr>
            <a:xfrm>
              <a:off x="544267" y="7873625"/>
              <a:ext cx="2781761" cy="5159362"/>
            </a:xfrm>
            <a:prstGeom prst="rect">
              <a:avLst/>
            </a:prstGeom>
            <a:noFill/>
          </p:spPr>
          <p:txBody>
            <a:bodyPr wrap="square">
              <a:spAutoFit/>
            </a:bodyPr>
            <a:lstStyle/>
            <a:p>
              <a:pPr algn="just"/>
              <a:r>
                <a:rPr lang="el-GR" sz="1000" b="1" dirty="0"/>
                <a:t>Περίληψη</a:t>
              </a:r>
            </a:p>
            <a:p>
              <a:pPr algn="just"/>
              <a:r>
                <a:rPr lang="el-GR" sz="800" b="0" i="0" dirty="0">
                  <a:effectLst/>
                </a:rPr>
                <a:t> </a:t>
              </a:r>
              <a:r>
                <a:rPr lang="el-GR" sz="800" dirty="0">
                  <a:effectLst/>
                </a:rPr>
                <a:t>Το βιβλίο πραγματεύεται το περιεχόμενο σύγχρονων κοινωνιολογικών θεωριών και συγκεκριμένα θεωριών και ερευνητικών πορισμάτων που προέκυψαν κατά τη μετάβαση στον 21ο αιώνα, σε μια περίοδο που διαφαίνεται να είναι η απαρχή μιας αυξανόμενης πολυπλοκότητας των κοινωνικών</a:t>
              </a:r>
              <a:r>
                <a:rPr lang="el-GR" sz="800" dirty="0"/>
                <a:t/>
              </a:r>
              <a:br>
                <a:rPr lang="el-GR" sz="800" dirty="0"/>
              </a:br>
              <a:r>
                <a:rPr lang="el-GR" sz="800" dirty="0">
                  <a:effectLst/>
                </a:rPr>
                <a:t>προβλημάτων. Είναι, επίσης, μια περίοδος κατά την οποία η κοινωνιολογική θεωρία αντιμετωπίζει τις προκλήσεις μιας πολυσχιδούς πραγματικότητας με νέα εξηγητικά και ερμηνευτικά εργαλεία, διατηρώντας αφενός τη σύνδεση με τους κλασικούς, επιχειρώντας αφετέρου να κατανοήσει και να παρέμβει επιστημονικά σε κοινωνικά </a:t>
              </a:r>
              <a:r>
                <a:rPr lang="el-GR" sz="800" dirty="0" smtClean="0">
                  <a:effectLst/>
                </a:rPr>
                <a:t>περιβάλλοντα</a:t>
              </a:r>
              <a:r>
                <a:rPr lang="el-GR" sz="800" dirty="0">
                  <a:solidFill>
                    <a:prstClr val="black"/>
                  </a:solidFill>
                </a:rPr>
                <a:t> διαφοροποιημένα</a:t>
              </a:r>
              <a:r>
                <a:rPr lang="el-GR" sz="800" dirty="0" smtClean="0">
                  <a:effectLst/>
                </a:rPr>
                <a:t> </a:t>
              </a:r>
              <a:r>
                <a:rPr lang="el-GR" sz="800" dirty="0">
                  <a:effectLst/>
                </a:rPr>
                <a:t>από αυτά που αντιστοιχούσαν στον ιστορικό χρόνο ανάπτυξης των κλασικών κοινωνιολογικών θεωριών. Συγκεκριμένα, οι περισσότερες από τις νέες κοινωνιολογικές θεωρίες αμφισβητούν, όπως αναλύεται στο βιβλίο, τον κοινωνιολογικό μονισμό, και εκτείνονται σε </a:t>
              </a:r>
              <a:r>
                <a:rPr lang="el-GR" sz="800" dirty="0" err="1">
                  <a:effectLst/>
                </a:rPr>
                <a:t>πολυπαραδειγματικές</a:t>
              </a:r>
              <a:r>
                <a:rPr lang="el-GR" sz="800" dirty="0">
                  <a:effectLst/>
                </a:rPr>
                <a:t> κοινωνιολογικές αναφορές, και, επιπλέον, αναπτύσσουν συγκριτικά θεωρητικά μοντέλα βασισμένα κυρίως στην ιστορικότητα και διαφορετικότητα των πολιτισμικών προτύπων. Αφετηρία των θεωριών αυτών, καθώς και της υπερέκτασής τους στο μεταμοντέρνο, είναι η </a:t>
              </a:r>
              <a:r>
                <a:rPr lang="el-GR" sz="800" dirty="0" err="1">
                  <a:effectLst/>
                </a:rPr>
                <a:t>βεμπεριανή</a:t>
              </a:r>
              <a:r>
                <a:rPr lang="el-GR" sz="800" dirty="0">
                  <a:effectLst/>
                </a:rPr>
                <a:t> παράδοση και η υποκειμενικά </a:t>
              </a:r>
              <a:r>
                <a:rPr lang="el-GR" sz="800" dirty="0" smtClean="0">
                  <a:effectLst/>
                </a:rPr>
                <a:t>εννοούμενη</a:t>
              </a:r>
              <a:r>
                <a:rPr lang="el-GR" sz="800" dirty="0"/>
                <a:t> </a:t>
              </a:r>
              <a:r>
                <a:rPr lang="el-GR" sz="800" dirty="0" smtClean="0">
                  <a:effectLst/>
                </a:rPr>
                <a:t>απόδοση </a:t>
              </a:r>
              <a:r>
                <a:rPr lang="el-GR" sz="800" dirty="0">
                  <a:effectLst/>
                </a:rPr>
                <a:t>κοινωνικού νοήματος, όπως και η άνοδος και η  σημαντικότητα της ερμηνευτικής διόδου σε γλωσσικές - συμβολικές </a:t>
              </a:r>
              <a:r>
                <a:rPr lang="el-GR" sz="800" dirty="0" err="1">
                  <a:effectLst/>
                </a:rPr>
                <a:t>νοηματοδοτημένες</a:t>
              </a:r>
              <a:r>
                <a:rPr lang="el-GR" sz="800" dirty="0">
                  <a:effectLst/>
                </a:rPr>
                <a:t> πράξεις και </a:t>
              </a:r>
              <a:r>
                <a:rPr lang="el-GR" sz="800" dirty="0" err="1">
                  <a:effectLst/>
                </a:rPr>
                <a:t>προθετικότητες</a:t>
              </a:r>
              <a:r>
                <a:rPr lang="el-GR" sz="800" dirty="0">
                  <a:effectLst/>
                </a:rPr>
                <a:t> κοινωνικών δρώντων σύμφωνα με σχέδια δράσης που έχουν οι ίδιοι εκπονήσει. Η αφετηρία αυτή οδήγησε στην πορεία σε ασυνέχειες και ρήξεις με την κλασική ανάγνωση του αντικειμενικού κόσμου, καθώς και στην ανάπτυξη της Νέας Ιστορικής Κοινωνιολογίας, της Κοινωνικής Φαινομενολογίας, όπως και σε νέες εκδοχές του Κοινωνικού Κονστρουκτιβισμού και της Κοινωνιολογίας της Γνώσης. Γενικότερα, οι προσεγγίσεις αυτές επισημαίνουν ιδιαίτερα την ιστορική μεταβλητότητα των συμβολικών κοινωνικών δομών, ασκώντας κριτική στον </a:t>
              </a:r>
              <a:r>
                <a:rPr lang="el-GR" sz="800" dirty="0" err="1">
                  <a:effectLst/>
                </a:rPr>
                <a:t>δομολειτουργισμό</a:t>
              </a:r>
              <a:r>
                <a:rPr lang="el-GR" sz="800" dirty="0">
                  <a:effectLst/>
                </a:rPr>
                <a:t>. Τέλος, στο βιβλίο διερευνώνται οι δυνατότητες «</a:t>
              </a:r>
              <a:r>
                <a:rPr lang="el-GR" sz="800" dirty="0" smtClean="0">
                  <a:effectLst/>
                </a:rPr>
                <a:t>συνομιλίας» των </a:t>
              </a:r>
              <a:r>
                <a:rPr lang="el-GR" sz="800" dirty="0">
                  <a:effectLst/>
                </a:rPr>
                <a:t>κοινωνιολογικών ρευμάτων με τις γνωσιακές επιστήμες και</a:t>
              </a:r>
              <a:r>
                <a:rPr lang="el-GR" sz="800" dirty="0"/>
                <a:t/>
              </a:r>
              <a:br>
                <a:rPr lang="el-GR" sz="800" dirty="0"/>
              </a:br>
              <a:r>
                <a:rPr lang="el-GR" sz="800" dirty="0">
                  <a:effectLst/>
                </a:rPr>
                <a:t>την </a:t>
              </a:r>
              <a:r>
                <a:rPr lang="el-GR" sz="800" dirty="0" err="1">
                  <a:effectLst/>
                </a:rPr>
                <a:t>Κοινωνιοβιολογία</a:t>
              </a:r>
              <a:r>
                <a:rPr lang="el-GR" sz="800" dirty="0">
                  <a:effectLst/>
                </a:rPr>
                <a:t>.</a:t>
              </a:r>
              <a:endParaRPr lang="en-GB" sz="800" b="1" dirty="0"/>
            </a:p>
          </p:txBody>
        </p:sp>
      </p:grpSp>
      <p:sp>
        <p:nvSpPr>
          <p:cNvPr id="3" name="TextBox 2">
            <a:extLst>
              <a:ext uri="{FF2B5EF4-FFF2-40B4-BE49-F238E27FC236}">
                <a16:creationId xmlns="" xmlns:a16="http://schemas.microsoft.com/office/drawing/2014/main" id="{2878B08C-5943-DA31-042F-C98975D85226}"/>
              </a:ext>
            </a:extLst>
          </p:cNvPr>
          <p:cNvSpPr txBox="1"/>
          <p:nvPr/>
        </p:nvSpPr>
        <p:spPr>
          <a:xfrm>
            <a:off x="1536971" y="1558359"/>
            <a:ext cx="253596" cy="461665"/>
          </a:xfrm>
          <a:prstGeom prst="rect">
            <a:avLst/>
          </a:prstGeom>
          <a:noFill/>
        </p:spPr>
        <p:txBody>
          <a:bodyPr wrap="none" rtlCol="0">
            <a:spAutoFit/>
          </a:bodyPr>
          <a:lstStyle/>
          <a:p>
            <a:r>
              <a:rPr lang="el-GR" sz="2400" dirty="0">
                <a:solidFill>
                  <a:srgbClr val="0000FF"/>
                </a:solidFill>
              </a:rPr>
              <a:t> </a:t>
            </a:r>
            <a:endParaRPr lang="en-GB" sz="2400" dirty="0">
              <a:solidFill>
                <a:srgbClr val="0000FF"/>
              </a:solidFill>
            </a:endParaRPr>
          </a:p>
        </p:txBody>
      </p:sp>
      <p:sp>
        <p:nvSpPr>
          <p:cNvPr id="11" name="Θέση υποσέλιδου 4">
            <a:extLst>
              <a:ext uri="{FF2B5EF4-FFF2-40B4-BE49-F238E27FC236}">
                <a16:creationId xmlns="" xmlns:a16="http://schemas.microsoft.com/office/drawing/2014/main" id="{C56270D5-B08C-4513-D19C-DA865845A4CB}"/>
              </a:ext>
            </a:extLst>
          </p:cNvPr>
          <p:cNvSpPr>
            <a:spLocks noGrp="1"/>
          </p:cNvSpPr>
          <p:nvPr>
            <p:ph type="ftr" sz="quarter" idx="3"/>
          </p:nvPr>
        </p:nvSpPr>
        <p:spPr>
          <a:xfrm>
            <a:off x="4038600" y="5925312"/>
            <a:ext cx="4114800" cy="796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smtClean="0">
                <a:solidFill>
                  <a:schemeClr val="tx1"/>
                </a:solidFill>
              </a:rPr>
              <a:t>ΚΟΙΝΩΝΙΟΛΟΓΙΚΕΣ</a:t>
            </a:r>
            <a:endParaRPr lang="el-GR" dirty="0">
              <a:solidFill>
                <a:schemeClr val="tx1"/>
              </a:solidFill>
            </a:endParaRPr>
          </a:p>
          <a:p>
            <a:r>
              <a:rPr lang="el-GR" dirty="0">
                <a:solidFill>
                  <a:schemeClr val="tx1"/>
                </a:solidFill>
              </a:rPr>
              <a:t>ΘΕΩΡΙΕΣ ΣΕ ΜΕΤΑΒΑΣΗ</a:t>
            </a:r>
          </a:p>
          <a:p>
            <a:r>
              <a:rPr lang="el-GR" dirty="0">
                <a:solidFill>
                  <a:schemeClr val="tx1"/>
                </a:solidFill>
              </a:rPr>
              <a:t>ΣΤΟΝ 21ο ΑΙΩΝΑ</a:t>
            </a:r>
          </a:p>
          <a:p>
            <a:r>
              <a:rPr lang="el-GR" dirty="0">
                <a:solidFill>
                  <a:schemeClr val="tx1"/>
                </a:solidFill>
              </a:rPr>
              <a:t>Νίκος </a:t>
            </a:r>
            <a:r>
              <a:rPr lang="el-GR" dirty="0" err="1">
                <a:solidFill>
                  <a:schemeClr val="tx1"/>
                </a:solidFill>
              </a:rPr>
              <a:t>Ναγόπουλος</a:t>
            </a:r>
            <a:endParaRPr lang="en-GB" dirty="0">
              <a:solidFill>
                <a:schemeClr val="tx1"/>
              </a:solidFill>
            </a:endParaRPr>
          </a:p>
        </p:txBody>
      </p:sp>
      <p:pic>
        <p:nvPicPr>
          <p:cNvPr id="13" name="Picture 12">
            <a:extLst>
              <a:ext uri="{FF2B5EF4-FFF2-40B4-BE49-F238E27FC236}">
                <a16:creationId xmlns="" xmlns:a16="http://schemas.microsoft.com/office/drawing/2014/main" id="{089D41B0-A3D1-C841-ADC2-91D8F2217C8B}"/>
              </a:ext>
            </a:extLst>
          </p:cNvPr>
          <p:cNvPicPr>
            <a:picLocks noChangeAspect="1"/>
          </p:cNvPicPr>
          <p:nvPr/>
        </p:nvPicPr>
        <p:blipFill>
          <a:blip r:embed="rId2"/>
          <a:stretch>
            <a:fillRect/>
          </a:stretch>
        </p:blipFill>
        <p:spPr>
          <a:xfrm>
            <a:off x="0" y="1382683"/>
            <a:ext cx="5600699" cy="2751995"/>
          </a:xfrm>
          <a:prstGeom prst="rect">
            <a:avLst/>
          </a:prstGeom>
        </p:spPr>
      </p:pic>
    </p:spTree>
    <p:extLst>
      <p:ext uri="{BB962C8B-B14F-4D97-AF65-F5344CB8AC3E}">
        <p14:creationId xmlns:p14="http://schemas.microsoft.com/office/powerpoint/2010/main" val="416302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A4036D-C9D0-F4F0-9A1B-1FDFA0137EA3}"/>
              </a:ext>
            </a:extLst>
          </p:cNvPr>
          <p:cNvSpPr>
            <a:spLocks noGrp="1"/>
          </p:cNvSpPr>
          <p:nvPr>
            <p:ph type="title"/>
          </p:nvPr>
        </p:nvSpPr>
        <p:spPr>
          <a:xfrm>
            <a:off x="2031076" y="292984"/>
            <a:ext cx="10515600" cy="1148715"/>
          </a:xfrm>
        </p:spPr>
        <p:txBody>
          <a:bodyPr/>
          <a:lstStyle/>
          <a:p>
            <a:r>
              <a:rPr lang="el-GR" dirty="0"/>
              <a:t> Στοιχεία Βιβλίου</a:t>
            </a:r>
            <a:endParaRPr lang="en-GB" dirty="0"/>
          </a:p>
        </p:txBody>
      </p:sp>
      <p:grpSp>
        <p:nvGrpSpPr>
          <p:cNvPr id="8" name="Group 14">
            <a:extLst>
              <a:ext uri="{FF2B5EF4-FFF2-40B4-BE49-F238E27FC236}">
                <a16:creationId xmlns="" xmlns:a16="http://schemas.microsoft.com/office/drawing/2014/main" id="{506C79BA-98AF-E273-68B3-65E8554BD22B}"/>
              </a:ext>
            </a:extLst>
          </p:cNvPr>
          <p:cNvGrpSpPr/>
          <p:nvPr/>
        </p:nvGrpSpPr>
        <p:grpSpPr>
          <a:xfrm>
            <a:off x="1558636" y="1441699"/>
            <a:ext cx="9268830" cy="2659106"/>
            <a:chOff x="3208193" y="2552146"/>
            <a:chExt cx="1931872" cy="5193703"/>
          </a:xfrm>
        </p:grpSpPr>
        <p:sp>
          <p:nvSpPr>
            <p:cNvPr id="9" name="Rectangle 15">
              <a:extLst>
                <a:ext uri="{FF2B5EF4-FFF2-40B4-BE49-F238E27FC236}">
                  <a16:creationId xmlns="" xmlns:a16="http://schemas.microsoft.com/office/drawing/2014/main" id="{2D645A5F-FF7F-FF34-0004-CF98B2AD8B0F}"/>
                </a:ext>
              </a:extLst>
            </p:cNvPr>
            <p:cNvSpPr/>
            <p:nvPr/>
          </p:nvSpPr>
          <p:spPr>
            <a:xfrm>
              <a:off x="3208193" y="2552147"/>
              <a:ext cx="1899894" cy="5193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p>
          </p:txBody>
        </p:sp>
        <p:sp>
          <p:nvSpPr>
            <p:cNvPr id="10" name="TextBox 9">
              <a:extLst>
                <a:ext uri="{FF2B5EF4-FFF2-40B4-BE49-F238E27FC236}">
                  <a16:creationId xmlns="" xmlns:a16="http://schemas.microsoft.com/office/drawing/2014/main" id="{48155E8E-E3D9-49A4-47E4-76559C1187B2}"/>
                </a:ext>
              </a:extLst>
            </p:cNvPr>
            <p:cNvSpPr txBox="1"/>
            <p:nvPr/>
          </p:nvSpPr>
          <p:spPr>
            <a:xfrm>
              <a:off x="3208193" y="2552146"/>
              <a:ext cx="1931872" cy="2494739"/>
            </a:xfrm>
            <a:prstGeom prst="rect">
              <a:avLst/>
            </a:prstGeom>
            <a:noFill/>
          </p:spPr>
          <p:txBody>
            <a:bodyPr wrap="square">
              <a:spAutoFit/>
            </a:bodyPr>
            <a:lstStyle/>
            <a:p>
              <a:pPr marL="360363" indent="-360363" algn="just"/>
              <a:r>
                <a:rPr lang="el-GR" sz="2000" b="1" dirty="0"/>
                <a:t>Τίτλος</a:t>
              </a:r>
              <a:r>
                <a:rPr lang="el-GR" sz="2000" dirty="0"/>
                <a:t>: Κοινωνιολογικές θεωρίες σε μετάβαση στον </a:t>
              </a:r>
              <a:r>
                <a:rPr lang="el-GR" sz="2000" dirty="0" smtClean="0"/>
                <a:t>21</a:t>
              </a:r>
              <a:r>
                <a:rPr lang="el-GR" sz="2000" baseline="30000" dirty="0" smtClean="0"/>
                <a:t>ο</a:t>
              </a:r>
              <a:r>
                <a:rPr lang="el-GR" sz="2000" dirty="0" smtClean="0"/>
                <a:t> αιώνα</a:t>
              </a:r>
              <a:endParaRPr lang="el-GR" sz="2000" dirty="0"/>
            </a:p>
            <a:p>
              <a:pPr marL="360363" indent="-360363" algn="just"/>
              <a:r>
                <a:rPr lang="el-GR" sz="2000" b="1" dirty="0"/>
                <a:t>Υπότιτλος</a:t>
              </a:r>
              <a:r>
                <a:rPr lang="el-GR" sz="2000" dirty="0"/>
                <a:t>: Συνδέσεις με τους κλασικούς και αναθεωρήσεις</a:t>
              </a:r>
            </a:p>
            <a:p>
              <a:pPr marL="360363" indent="-360363" algn="just"/>
              <a:r>
                <a:rPr lang="el-GR" sz="2000" b="1" dirty="0"/>
                <a:t>Γλώσσα</a:t>
              </a:r>
              <a:r>
                <a:rPr lang="el-GR" sz="2000" dirty="0"/>
                <a:t>: Ελληνικά</a:t>
              </a:r>
            </a:p>
            <a:p>
              <a:pPr marL="360363" indent="-360363" algn="just"/>
              <a:r>
                <a:rPr lang="el-GR" sz="2000" b="1" dirty="0"/>
                <a:t>Συγγραφείς</a:t>
              </a:r>
              <a:r>
                <a:rPr lang="el-GR" sz="2000" dirty="0"/>
                <a:t>: </a:t>
              </a:r>
              <a:r>
                <a:rPr lang="el-GR" sz="2000" dirty="0" err="1"/>
                <a:t>Ναγόπουλος</a:t>
              </a:r>
              <a:r>
                <a:rPr lang="el-GR" sz="2000" dirty="0"/>
                <a:t>, Ν., Καθηγητής, </a:t>
              </a:r>
              <a:r>
                <a:rPr lang="el-GR" sz="2000" dirty="0" smtClean="0"/>
                <a:t>Πανεπιστήμιο Αιγαίου</a:t>
              </a:r>
              <a:endParaRPr lang="el-GR" sz="2000" dirty="0"/>
            </a:p>
            <a:p>
              <a:pPr marL="360363" indent="-360363" algn="just"/>
              <a:r>
                <a:rPr lang="el-GR" sz="2000" b="1" dirty="0"/>
                <a:t>ISBN</a:t>
              </a:r>
              <a:r>
                <a:rPr lang="el-GR" sz="2000" dirty="0"/>
                <a:t>: 978-618-5667-09-2</a:t>
              </a:r>
            </a:p>
            <a:p>
              <a:pPr marL="360363" indent="-360363" algn="just"/>
              <a:r>
                <a:rPr lang="el-GR" sz="2000" b="1" dirty="0"/>
                <a:t>Θεματικές Κατηγορίες: </a:t>
              </a:r>
              <a:r>
                <a:rPr lang="el-GR" sz="2000" dirty="0"/>
                <a:t>ΔΙΚΑΙΟ ΚΑΙ </a:t>
              </a:r>
              <a:r>
                <a:rPr lang="el-GR" sz="2000" dirty="0" smtClean="0"/>
                <a:t>ΚΟΙΝΩΝΙΚΕΣ ΕΠΙΣΤΗΜΕΣ</a:t>
              </a:r>
              <a:r>
                <a:rPr lang="el-GR" sz="2000" dirty="0"/>
                <a:t>, </a:t>
              </a:r>
              <a:endParaRPr lang="el-GR" sz="2000" dirty="0" smtClean="0"/>
            </a:p>
            <a:p>
              <a:pPr marL="360363" indent="-360363" algn="just"/>
              <a:r>
                <a:rPr lang="el-GR" sz="2000" dirty="0" smtClean="0"/>
                <a:t>ΑΝΘΡΩΠΙΣΤΙΚΕΣ </a:t>
              </a:r>
              <a:r>
                <a:rPr lang="el-GR" sz="2000" dirty="0"/>
                <a:t>ΕΠΙΣΤΗΜΕΣ ΚΑΙ ΤΕΧΝΕΣ</a:t>
              </a:r>
            </a:p>
            <a:p>
              <a:pPr marL="360363" indent="-360363" algn="just"/>
              <a:r>
                <a:rPr lang="el-GR" sz="2000" b="1" dirty="0"/>
                <a:t>Λέξεις-κλειδιά: </a:t>
              </a:r>
              <a:r>
                <a:rPr lang="el-GR" sz="2000" dirty="0"/>
                <a:t>Κοινωνιολογική θεωρία / Κοινωνιολογία </a:t>
              </a:r>
              <a:r>
                <a:rPr lang="el-GR" sz="2000" dirty="0" smtClean="0"/>
                <a:t>της γνώσης </a:t>
              </a:r>
              <a:r>
                <a:rPr lang="el-GR" sz="2000" dirty="0"/>
                <a:t>/ Κοινωνικό νόημα</a:t>
              </a:r>
              <a:endParaRPr lang="en-GB" sz="2000" dirty="0"/>
            </a:p>
          </p:txBody>
        </p:sp>
      </p:grpSp>
    </p:spTree>
    <p:extLst>
      <p:ext uri="{BB962C8B-B14F-4D97-AF65-F5344CB8AC3E}">
        <p14:creationId xmlns:p14="http://schemas.microsoft.com/office/powerpoint/2010/main" val="33688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smtClean="0"/>
              <a:t>Συγγραφική </a:t>
            </a:r>
            <a:r>
              <a:rPr lang="el-GR" dirty="0"/>
              <a:t>Ομάδα</a:t>
            </a:r>
            <a:endParaRPr lang="en-GB" dirty="0"/>
          </a:p>
        </p:txBody>
      </p:sp>
      <p:grpSp>
        <p:nvGrpSpPr>
          <p:cNvPr id="7" name="Group 14">
            <a:extLst>
              <a:ext uri="{FF2B5EF4-FFF2-40B4-BE49-F238E27FC236}">
                <a16:creationId xmlns="" xmlns:a16="http://schemas.microsoft.com/office/drawing/2014/main" id="{7FC84066-6B81-4F7D-2D95-1EA3452842BF}"/>
              </a:ext>
            </a:extLst>
          </p:cNvPr>
          <p:cNvGrpSpPr/>
          <p:nvPr/>
        </p:nvGrpSpPr>
        <p:grpSpPr>
          <a:xfrm>
            <a:off x="1891272" y="1319170"/>
            <a:ext cx="8388246" cy="3829879"/>
            <a:chOff x="2987144" y="-441336"/>
            <a:chExt cx="2570020" cy="8902796"/>
          </a:xfrm>
        </p:grpSpPr>
        <p:sp>
          <p:nvSpPr>
            <p:cNvPr id="11" name="Rectangle 15">
              <a:extLst>
                <a:ext uri="{FF2B5EF4-FFF2-40B4-BE49-F238E27FC236}">
                  <a16:creationId xmlns="" xmlns:a16="http://schemas.microsoft.com/office/drawing/2014/main" id="{D6E404B9-0E18-CCC3-3202-7F89E8958C0B}"/>
                </a:ext>
              </a:extLst>
            </p:cNvPr>
            <p:cNvSpPr/>
            <p:nvPr/>
          </p:nvSpPr>
          <p:spPr>
            <a:xfrm>
              <a:off x="3003568" y="-441336"/>
              <a:ext cx="2537173" cy="89027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12" name="TextBox 11">
              <a:extLst>
                <a:ext uri="{FF2B5EF4-FFF2-40B4-BE49-F238E27FC236}">
                  <a16:creationId xmlns="" xmlns:a16="http://schemas.microsoft.com/office/drawing/2014/main" id="{EA7A2DDE-7C25-BC71-17D7-3CAD9DB9F6B9}"/>
                </a:ext>
              </a:extLst>
            </p:cNvPr>
            <p:cNvSpPr txBox="1"/>
            <p:nvPr/>
          </p:nvSpPr>
          <p:spPr>
            <a:xfrm>
              <a:off x="2987144" y="-324924"/>
              <a:ext cx="2570020" cy="7370646"/>
            </a:xfrm>
            <a:prstGeom prst="rect">
              <a:avLst/>
            </a:prstGeom>
            <a:noFill/>
          </p:spPr>
          <p:txBody>
            <a:bodyPr wrap="square">
              <a:spAutoFit/>
            </a:bodyPr>
            <a:lstStyle/>
            <a:p>
              <a:pPr algn="just"/>
              <a:r>
                <a:rPr lang="el-GR" sz="1600" dirty="0"/>
                <a:t>O Νίκος </a:t>
              </a:r>
              <a:r>
                <a:rPr lang="el-GR" sz="1600" dirty="0" err="1"/>
                <a:t>Ναγόπουλος</a:t>
              </a:r>
              <a:r>
                <a:rPr lang="el-GR" sz="1600" dirty="0"/>
                <a:t> ολοκλήρωσε τις σπουδές του στην Κοινωνιολογία και την Κοινωνιογλωσσολογία  στο Πανεπιστήμιο της Χαϊδελβέργης. Σήμερα, διδάσκει ως  Καθηγητής στο  Τμήμα Κοινωνιολογίας </a:t>
              </a:r>
              <a:r>
                <a:rPr lang="el-GR" sz="1600" dirty="0" smtClean="0"/>
                <a:t>του Πανεπιστημίου </a:t>
              </a:r>
              <a:r>
                <a:rPr lang="el-GR" sz="1600" dirty="0"/>
                <a:t>Αιγαίου με </a:t>
              </a:r>
              <a:r>
                <a:rPr lang="el-GR" sz="1600" b="1" dirty="0"/>
                <a:t>επιστημονικό </a:t>
              </a:r>
              <a:r>
                <a:rPr lang="el-GR" sz="1600" b="1" dirty="0" smtClean="0"/>
                <a:t>αντικείμενο</a:t>
              </a:r>
              <a:r>
                <a:rPr lang="en-US" sz="1600" b="1" dirty="0" smtClean="0"/>
                <a:t> </a:t>
              </a:r>
              <a:r>
                <a:rPr lang="el-GR" sz="1600" b="1" dirty="0" smtClean="0"/>
                <a:t>«Κοινωνιολογία </a:t>
              </a:r>
              <a:r>
                <a:rPr lang="el-GR" sz="1600" b="1" dirty="0"/>
                <a:t>της </a:t>
              </a:r>
              <a:r>
                <a:rPr lang="el-GR" sz="1600" b="1" dirty="0" smtClean="0"/>
                <a:t>γνώσης»</a:t>
              </a:r>
              <a:r>
                <a:rPr lang="el-GR" sz="1600" dirty="0" smtClean="0"/>
                <a:t>. </a:t>
              </a:r>
              <a:r>
                <a:rPr lang="el-GR" sz="1600" dirty="0"/>
                <a:t>Κατά την περίοδο 2014-15 δίδαξε «Νέες προσεγγίσεις στην Κοινωνιολογία της γνώσης» στο Πανεπιστήμιο της Βιέννης (Ινστιτούτο Κοινωνιολογίας</a:t>
              </a:r>
              <a:r>
                <a:rPr lang="el-GR" sz="1600" dirty="0" smtClean="0"/>
                <a:t>), </a:t>
              </a:r>
              <a:r>
                <a:rPr lang="el-GR" sz="1600" dirty="0"/>
                <a:t>και απασχολήθηκε ως ερευνητής στο «Αρχείο </a:t>
              </a:r>
              <a:r>
                <a:rPr lang="el-GR" sz="1600" dirty="0" err="1"/>
                <a:t>Lazarsfeld</a:t>
              </a:r>
              <a:r>
                <a:rPr lang="el-GR" sz="1600" dirty="0"/>
                <a:t> των Κ</a:t>
              </a:r>
              <a:r>
                <a:rPr lang="el-GR" sz="1600" dirty="0" smtClean="0"/>
                <a:t>οινωνικών </a:t>
              </a:r>
              <a:r>
                <a:rPr lang="el-GR" sz="1600" dirty="0"/>
                <a:t>Ε</a:t>
              </a:r>
              <a:r>
                <a:rPr lang="el-GR" sz="1600" dirty="0" smtClean="0"/>
                <a:t>πιστημών</a:t>
              </a:r>
              <a:r>
                <a:rPr lang="el-GR" sz="1600" dirty="0"/>
                <a:t>». Το 2018 υπήρξε επισκέπτης Καθηγητής στο Πανεπιστήμιο της Βηθλεέμ της </a:t>
              </a:r>
              <a:r>
                <a:rPr lang="el-GR" sz="1600" dirty="0" smtClean="0"/>
                <a:t>Παλαιστίνης. Είναι </a:t>
              </a:r>
              <a:r>
                <a:rPr lang="el-GR" sz="1600" dirty="0"/>
                <a:t>διευθυντής του  ΜΠΣ  «Έρευνα στην τοπική κοινωνική ανάπτυξη και συνοχή», στο Τμήμα Κοινωνιολογίας του Πανεπιστημίου Αιγαίου. </a:t>
              </a:r>
              <a:r>
                <a:rPr lang="el-GR" sz="1600" dirty="0" smtClean="0"/>
                <a:t>Διδάσκει, επίσης, </a:t>
              </a:r>
              <a:r>
                <a:rPr lang="el-GR" sz="1600" dirty="0"/>
                <a:t>στο </a:t>
              </a:r>
              <a:r>
                <a:rPr lang="el-GR" sz="1600" dirty="0" smtClean="0"/>
                <a:t>ΜΠΣ «Ευρωπαϊκές </a:t>
              </a:r>
              <a:r>
                <a:rPr lang="el-GR" sz="1600" dirty="0"/>
                <a:t>κοινωνίες, Ευρωπαϊκή Ολοκλήρωση</a:t>
              </a:r>
              <a:r>
                <a:rPr lang="el-GR" sz="1600" dirty="0" smtClean="0"/>
                <a:t>», </a:t>
              </a:r>
              <a:r>
                <a:rPr lang="el-GR" sz="1600" dirty="0"/>
                <a:t>στο ίδιο Τμήμα. Μεταξύ των άλλων έχει αποκτήσει πιστοποιημένες γνώσεις από το Ελληνικό Κέντρο Διαπολιτισμικής Ψυχιατρικής &amp; Περίθαλψης και συμμετείχε σε κοινωνικές έρευνες για τις συνθήκες διαβίωσης και τη σχέση με την αγορά εργασίας  ευπαθών και μη ευνοημένων πληθυσμιακών </a:t>
              </a:r>
              <a:r>
                <a:rPr lang="el-GR" sz="1600" dirty="0" smtClean="0"/>
                <a:t>ομάδων. Εργάστηκε </a:t>
              </a:r>
              <a:r>
                <a:rPr lang="el-GR" sz="1600" dirty="0"/>
                <a:t>ως ανεξάρτητος ακαδημαϊκός εμπειρογνώμονας στα Υπουργεία Εργασίας Ελλάδας και </a:t>
              </a:r>
              <a:r>
                <a:rPr lang="el-GR" sz="1600" dirty="0" smtClean="0"/>
                <a:t>Κύπρου, </a:t>
              </a:r>
              <a:r>
                <a:rPr lang="el-GR" sz="1600" dirty="0"/>
                <a:t>στον τομέα σχεδιασμού και εφαρμογής της </a:t>
              </a:r>
              <a:r>
                <a:rPr lang="el-GR" sz="1600" dirty="0" err="1"/>
                <a:t>κοινωνικοεπιστημονικής</a:t>
              </a:r>
              <a:r>
                <a:rPr lang="el-GR" sz="1600" dirty="0"/>
                <a:t> γνώσης και έρευνας στην άσκηση κοινωνικής πολιτικής και απασχόλησης.</a:t>
              </a:r>
              <a:endParaRPr lang="en-US" sz="1600" i="0" dirty="0">
                <a:solidFill>
                  <a:srgbClr val="707070"/>
                </a:solidFill>
                <a:effectLst/>
              </a:endParaRPr>
            </a:p>
            <a:p>
              <a:pPr algn="just"/>
              <a:endParaRPr lang="el-GR" sz="1500" b="1" u="sng" dirty="0"/>
            </a:p>
            <a:p>
              <a:pPr algn="just"/>
              <a:endParaRPr lang="en-GB" sz="1500" b="1" dirty="0"/>
            </a:p>
          </p:txBody>
        </p:sp>
      </p:grpSp>
    </p:spTree>
    <p:extLst>
      <p:ext uri="{BB962C8B-B14F-4D97-AF65-F5344CB8AC3E}">
        <p14:creationId xmlns:p14="http://schemas.microsoft.com/office/powerpoint/2010/main" val="35995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62603E3-6073-D679-4512-24F9593AE6C5}"/>
              </a:ext>
            </a:extLst>
          </p:cNvPr>
          <p:cNvSpPr>
            <a:spLocks noGrp="1"/>
          </p:cNvSpPr>
          <p:nvPr>
            <p:ph type="title"/>
          </p:nvPr>
        </p:nvSpPr>
        <p:spPr>
          <a:xfrm>
            <a:off x="2001520" y="269557"/>
            <a:ext cx="10515600" cy="1148715"/>
          </a:xfrm>
        </p:spPr>
        <p:txBody>
          <a:bodyPr/>
          <a:lstStyle/>
          <a:p>
            <a:r>
              <a:rPr lang="el-GR" dirty="0"/>
              <a:t>Διδακτική αξία/χρήση του βιβλίου</a:t>
            </a:r>
            <a:endParaRPr lang="en-GB" dirty="0"/>
          </a:p>
        </p:txBody>
      </p:sp>
      <p:sp>
        <p:nvSpPr>
          <p:cNvPr id="3" name="Θέση περιεχομένου 2">
            <a:extLst>
              <a:ext uri="{FF2B5EF4-FFF2-40B4-BE49-F238E27FC236}">
                <a16:creationId xmlns="" xmlns:a16="http://schemas.microsoft.com/office/drawing/2014/main" id="{4CF9FF37-1C47-7E52-02ED-40FA83C7A747}"/>
              </a:ext>
            </a:extLst>
          </p:cNvPr>
          <p:cNvSpPr>
            <a:spLocks noGrp="1"/>
          </p:cNvSpPr>
          <p:nvPr>
            <p:ph idx="1"/>
          </p:nvPr>
        </p:nvSpPr>
        <p:spPr>
          <a:xfrm>
            <a:off x="2001520" y="1666240"/>
            <a:ext cx="9352280" cy="4510723"/>
          </a:xfrm>
        </p:spPr>
        <p:txBody>
          <a:bodyPr>
            <a:normAutofit fontScale="92500" lnSpcReduction="10000"/>
          </a:bodyPr>
          <a:lstStyle/>
          <a:p>
            <a:r>
              <a:rPr lang="el-GR" b="1" dirty="0"/>
              <a:t>Συναφή μαθήματα/Τμήματα</a:t>
            </a:r>
            <a:endParaRPr lang="en-US" b="1" dirty="0"/>
          </a:p>
          <a:p>
            <a:pPr marL="0" indent="0">
              <a:buNone/>
            </a:pPr>
            <a:r>
              <a:rPr lang="el-GR" dirty="0"/>
              <a:t>ΣΥΓΧΡΟΝΗ ΚΟΙΝΩΝΙΟΛΟΓΙΚΗ ΘΕΩΡΙΑ</a:t>
            </a:r>
            <a:r>
              <a:rPr lang="en-US" dirty="0"/>
              <a:t>, </a:t>
            </a:r>
            <a:r>
              <a:rPr lang="el-GR" dirty="0"/>
              <a:t>Προπτυχιακό</a:t>
            </a:r>
            <a:r>
              <a:rPr lang="en-US" dirty="0"/>
              <a:t>, </a:t>
            </a:r>
            <a:r>
              <a:rPr lang="el-GR" dirty="0" smtClean="0"/>
              <a:t/>
            </a:r>
            <a:br>
              <a:rPr lang="el-GR" dirty="0" smtClean="0"/>
            </a:br>
            <a:r>
              <a:rPr lang="el-GR" dirty="0" smtClean="0"/>
              <a:t>Τμήμα </a:t>
            </a:r>
            <a:r>
              <a:rPr lang="el-GR" dirty="0"/>
              <a:t>Κοινωνιολογίας.	 </a:t>
            </a:r>
          </a:p>
          <a:p>
            <a:pPr marL="0" indent="0">
              <a:buNone/>
            </a:pPr>
            <a:r>
              <a:rPr lang="el-GR" dirty="0"/>
              <a:t>ΚΟΙΝΩΝΙΟΛΟΓΙΑ ΤΗΣ ΓΝΩΣΗΣ, Προπτυχιακό</a:t>
            </a:r>
            <a:r>
              <a:rPr lang="en-US" dirty="0"/>
              <a:t>, </a:t>
            </a:r>
            <a:r>
              <a:rPr lang="el-GR" dirty="0" smtClean="0"/>
              <a:t/>
            </a:r>
            <a:br>
              <a:rPr lang="el-GR" dirty="0" smtClean="0"/>
            </a:br>
            <a:r>
              <a:rPr lang="el-GR" dirty="0" smtClean="0"/>
              <a:t>Τμήματα </a:t>
            </a:r>
            <a:r>
              <a:rPr lang="el-GR" dirty="0"/>
              <a:t>Κοινωνιολογίας.	 </a:t>
            </a:r>
          </a:p>
          <a:p>
            <a:r>
              <a:rPr lang="el-GR" b="1" dirty="0"/>
              <a:t>Συναφή βιβλία που ήδη χρησιμοποιούνται</a:t>
            </a:r>
          </a:p>
          <a:p>
            <a:pPr marL="0" indent="0">
              <a:buNone/>
            </a:pPr>
            <a:r>
              <a:rPr lang="el-GR" dirty="0"/>
              <a:t>ΚΟΙΝΩΝΙΟΛΟΓΙΚΗ </a:t>
            </a:r>
            <a:r>
              <a:rPr lang="el-GR" dirty="0" smtClean="0"/>
              <a:t>ΘΕΩΡΙΑ (</a:t>
            </a:r>
            <a:r>
              <a:rPr lang="en-US" dirty="0"/>
              <a:t>ISBN </a:t>
            </a:r>
            <a:r>
              <a:rPr lang="el-GR" dirty="0"/>
              <a:t>9786185036119</a:t>
            </a:r>
            <a:r>
              <a:rPr lang="en-US" dirty="0"/>
              <a:t>)</a:t>
            </a:r>
            <a:endParaRPr lang="el-GR" dirty="0"/>
          </a:p>
          <a:p>
            <a:pPr marL="0" indent="0">
              <a:buNone/>
            </a:pPr>
            <a:r>
              <a:rPr lang="el-GR" dirty="0"/>
              <a:t>ΣΥΓΧΡΟΝΗ ΚΟΙΝΩΝΙΟΛΟΓΙΚΗ </a:t>
            </a:r>
            <a:r>
              <a:rPr lang="el-GR" dirty="0" smtClean="0"/>
              <a:t>ΘΕΩΡΙΑ </a:t>
            </a:r>
            <a:r>
              <a:rPr lang="en-US" dirty="0" smtClean="0"/>
              <a:t>(ISBN </a:t>
            </a:r>
            <a:r>
              <a:rPr lang="el-GR" dirty="0"/>
              <a:t>9789602187722</a:t>
            </a:r>
            <a:r>
              <a:rPr lang="en-US" dirty="0"/>
              <a:t>)</a:t>
            </a:r>
          </a:p>
          <a:p>
            <a:r>
              <a:rPr lang="el-GR" b="1" dirty="0"/>
              <a:t>Αναμενόμενη χρήση του παρόντος συγγράμματος</a:t>
            </a:r>
          </a:p>
          <a:p>
            <a:pPr marL="0" indent="0">
              <a:buNone/>
            </a:pPr>
            <a:r>
              <a:rPr lang="el-GR" dirty="0"/>
              <a:t>Σε προπτυχιακό και μεταπτυχιακό επίπεδο </a:t>
            </a:r>
            <a:r>
              <a:rPr lang="el-GR" dirty="0" smtClean="0"/>
              <a:t>στον </a:t>
            </a:r>
            <a:r>
              <a:rPr lang="el-GR" dirty="0"/>
              <a:t>χώρο των </a:t>
            </a:r>
            <a:r>
              <a:rPr lang="el-GR" dirty="0" smtClean="0"/>
              <a:t>Κοινωνικών </a:t>
            </a:r>
            <a:r>
              <a:rPr lang="el-GR" dirty="0"/>
              <a:t>Ε</a:t>
            </a:r>
            <a:r>
              <a:rPr lang="el-GR" dirty="0" smtClean="0"/>
              <a:t>πιστημών</a:t>
            </a:r>
            <a:endParaRPr lang="en-GB" dirty="0"/>
          </a:p>
        </p:txBody>
      </p:sp>
    </p:spTree>
    <p:extLst>
      <p:ext uri="{BB962C8B-B14F-4D97-AF65-F5344CB8AC3E}">
        <p14:creationId xmlns:p14="http://schemas.microsoft.com/office/powerpoint/2010/main" val="284942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10515600" cy="1148715"/>
          </a:xfrm>
        </p:spPr>
        <p:txBody>
          <a:bodyPr/>
          <a:lstStyle/>
          <a:p>
            <a:r>
              <a:rPr lang="el-GR" dirty="0"/>
              <a:t>Αναλυτική παρουσίαση </a:t>
            </a:r>
            <a:r>
              <a:rPr lang="el-GR" dirty="0" smtClean="0"/>
              <a:t>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916777" y="1659371"/>
            <a:ext cx="9281160" cy="3130838"/>
          </a:xfrm>
        </p:spPr>
        <p:txBody>
          <a:bodyPr>
            <a:normAutofit lnSpcReduction="10000"/>
          </a:bodyPr>
          <a:lstStyle/>
          <a:p>
            <a:r>
              <a:rPr lang="el-GR" b="1" dirty="0"/>
              <a:t>Κοινό στο οποίο απευθύνεται</a:t>
            </a:r>
            <a:endParaRPr lang="en-US" b="1" dirty="0"/>
          </a:p>
          <a:p>
            <a:pPr marL="0" indent="0" algn="just">
              <a:buNone/>
            </a:pPr>
            <a:r>
              <a:rPr lang="el-GR" dirty="0"/>
              <a:t>Κάλυψη επιστημονικών αναγκών σε προπτυχιακό και μεταπτυχιακό επίπεδο θεματικών πεδίων που άπτονται της κοινωνιολογικής θεωρίας, της ιστορικής κοινωνιολογίας  και της κοινωνιολογίας της </a:t>
            </a:r>
            <a:r>
              <a:rPr lang="el-GR" dirty="0" smtClean="0"/>
              <a:t>γνώσης, </a:t>
            </a:r>
            <a:r>
              <a:rPr lang="el-GR" dirty="0"/>
              <a:t>με έμφαση σε βασικούς όρους και έννοιες όπως «κοινωνικές πράξεις, κοινωνική διαφοροποίηση, συνείδηση, αξίες, γνώση, ορθολογισμός</a:t>
            </a:r>
            <a:r>
              <a:rPr lang="el-GR" dirty="0" smtClean="0"/>
              <a:t>».</a:t>
            </a:r>
            <a:endParaRPr lang="el-GR" dirty="0"/>
          </a:p>
          <a:p>
            <a:pPr marL="0" indent="0">
              <a:buNone/>
            </a:pPr>
            <a:r>
              <a:rPr lang="el-GR" dirty="0"/>
              <a:t> </a:t>
            </a:r>
          </a:p>
        </p:txBody>
      </p:sp>
    </p:spTree>
    <p:extLst>
      <p:ext uri="{BB962C8B-B14F-4D97-AF65-F5344CB8AC3E}">
        <p14:creationId xmlns:p14="http://schemas.microsoft.com/office/powerpoint/2010/main" val="248704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a:xfrm>
            <a:off x="972424" y="1249680"/>
            <a:ext cx="10515600" cy="5665848"/>
          </a:xfrm>
        </p:spPr>
        <p:txBody>
          <a:bodyPr>
            <a:normAutofit fontScale="70000" lnSpcReduction="20000"/>
          </a:bodyPr>
          <a:lstStyle/>
          <a:p>
            <a:pPr marL="0" indent="0" algn="just">
              <a:buNone/>
            </a:pPr>
            <a:r>
              <a:rPr lang="el-GR" sz="2900" b="1" dirty="0"/>
              <a:t>Μαθησιακοί στόχοι</a:t>
            </a:r>
            <a:r>
              <a:rPr lang="el-GR" sz="2900" dirty="0"/>
              <a:t>:</a:t>
            </a:r>
          </a:p>
          <a:p>
            <a:pPr marL="0" indent="0" algn="just">
              <a:buNone/>
            </a:pPr>
            <a:r>
              <a:rPr lang="el-GR" dirty="0"/>
              <a:t>Το βιβλίο στοχεύει στην ανάδειξη του περιεχομένου σύγχρονων κοινωνιολογικών </a:t>
            </a:r>
            <a:r>
              <a:rPr lang="el-GR" dirty="0" smtClean="0"/>
              <a:t>θεωριών, </a:t>
            </a:r>
            <a:r>
              <a:rPr lang="el-GR" dirty="0"/>
              <a:t>και συγκεκριμένα θεωριών και ερευνητικών πορισμάτων που προέκυψαν κατά τη μετάβαση στον 21ο αιώνα σε μια περίοδο που διαφαίνεται να είναι η απαρχή μιας αυξανόμενης πολυπλοκότητας των κοινωνικών προβλημάτων. Είναι επίσης μια περίοδος κατά την οποία η κοινωνιολογική θεωρία αντιμετωπίζει τις προκλήσεις μιας πολυσχιδούς πραγματικότητας με νέα εξηγητικά και ερμηνευτικά </a:t>
            </a:r>
            <a:r>
              <a:rPr lang="el-GR" dirty="0" smtClean="0"/>
              <a:t>εργαλεία, </a:t>
            </a:r>
            <a:r>
              <a:rPr lang="el-GR" dirty="0"/>
              <a:t>διατηρώντας αφενός τη σύνδεση με τους κλασικούς, επιχειρώντας αφετέρου να κατανοήσει και να παρέμβει επιστημονικά σε κοινωνικά περιβάλλοντα διαφοροποιημένα από αυτά που αντιστοιχούσαν στον ιστορικό χρόνο ανάπτυξης των κλασικών κοινωνιολογικών θεωριών. Συγκεκριμένα, μέσα από την μελέτη του βιβλίου οι φοιτητές</a:t>
            </a:r>
            <a:r>
              <a:rPr lang="el-GR" dirty="0" smtClean="0"/>
              <a:t>/-</a:t>
            </a:r>
            <a:r>
              <a:rPr lang="el-GR" dirty="0" err="1" smtClean="0"/>
              <a:t>τριες</a:t>
            </a:r>
            <a:r>
              <a:rPr lang="el-GR" dirty="0" smtClean="0"/>
              <a:t> </a:t>
            </a:r>
            <a:r>
              <a:rPr lang="el-GR" dirty="0"/>
              <a:t>έρχονται σε θεωρητική επαφή με νέες κ</a:t>
            </a:r>
            <a:r>
              <a:rPr lang="el-GR" dirty="0" smtClean="0"/>
              <a:t>οινωνιολογικές </a:t>
            </a:r>
            <a:r>
              <a:rPr lang="el-GR" dirty="0"/>
              <a:t>θεωρίες που αμφισβητούν τον κοινωνιολογικό μονισμό και εκτείνονται σε </a:t>
            </a:r>
            <a:r>
              <a:rPr lang="el-GR" dirty="0" err="1"/>
              <a:t>πολυπαραδειγματικές</a:t>
            </a:r>
            <a:r>
              <a:rPr lang="el-GR" dirty="0"/>
              <a:t> κοινωνιολογικές </a:t>
            </a:r>
            <a:r>
              <a:rPr lang="el-GR" dirty="0" smtClean="0"/>
              <a:t>αναφορές, </a:t>
            </a:r>
            <a:r>
              <a:rPr lang="el-GR" dirty="0"/>
              <a:t>ενώ αναπτύσσουν συγκριτικά θεωρητικά μοντέλα βασισμένα κυρίως στην ιστορικότητα και διαφορετικότητα των πολιτισμικών προτύπων. Αφετηρία των θεωριών </a:t>
            </a:r>
            <a:r>
              <a:rPr lang="el-GR" dirty="0" smtClean="0"/>
              <a:t>αυτών, </a:t>
            </a:r>
            <a:r>
              <a:rPr lang="el-GR" dirty="0"/>
              <a:t>καθώς και της υπερέκτασής τους στο </a:t>
            </a:r>
            <a:r>
              <a:rPr lang="el-GR" dirty="0" smtClean="0"/>
              <a:t>μεταμοντέρνο, </a:t>
            </a:r>
            <a:r>
              <a:rPr lang="el-GR" dirty="0"/>
              <a:t>είναι η </a:t>
            </a:r>
            <a:r>
              <a:rPr lang="el-GR" dirty="0" err="1"/>
              <a:t>βεμπεριανή</a:t>
            </a:r>
            <a:r>
              <a:rPr lang="el-GR" dirty="0"/>
              <a:t> παράδοση και η υποκειμενικά εννοούμενη απόδοση κοινωνικού </a:t>
            </a:r>
            <a:r>
              <a:rPr lang="el-GR" dirty="0" smtClean="0"/>
              <a:t>νοήματος, </a:t>
            </a:r>
            <a:r>
              <a:rPr lang="el-GR" dirty="0"/>
              <a:t>καθώς και η άνοδος και η σημαντικότητα της ερμηνευτικής διόδου σε γλωσσικές - συμβολικές </a:t>
            </a:r>
            <a:r>
              <a:rPr lang="el-GR" dirty="0" err="1"/>
              <a:t>νοηματοδοτημένες</a:t>
            </a:r>
            <a:r>
              <a:rPr lang="el-GR" dirty="0"/>
              <a:t> πράξεις και </a:t>
            </a:r>
            <a:r>
              <a:rPr lang="el-GR" dirty="0" err="1"/>
              <a:t>προθετικότητες</a:t>
            </a:r>
            <a:r>
              <a:rPr lang="el-GR" dirty="0"/>
              <a:t> κοινωνικών δρώντων σύμφωνα με σχέδια δράσης που έχουν οι ίδιοι εκπονήσει. Η αφετηρία αυτή οδήγησε στην πορεία σε ασυνέχειες και ρήξεις με την κλασική ανάγνωση του αντικειμενικού </a:t>
            </a:r>
            <a:r>
              <a:rPr lang="el-GR" dirty="0" smtClean="0"/>
              <a:t>κόσμου, καθώς </a:t>
            </a:r>
            <a:r>
              <a:rPr lang="el-GR" dirty="0"/>
              <a:t>και στην ανάπτυξη της Νέας Ιστορικής Κοινωνιολογίας, της Κοινωνικής </a:t>
            </a:r>
            <a:r>
              <a:rPr lang="el-GR" dirty="0" smtClean="0"/>
              <a:t>Φαινομενολογίας, </a:t>
            </a:r>
            <a:r>
              <a:rPr lang="el-GR" dirty="0"/>
              <a:t>καθώς και σε νέες εκδοχές του Κοινωνικού Κονστρουκτιβισμού και της Κοινωνιολογίας της Γνώσης. Γενικότερα οι προσεγγίσεις αυτές επισημαίνουν ιδιαίτερα την ιστορική μεταβλητότητα των συμβολικών κοινωνικών δομών ασκώντας κριτική στον </a:t>
            </a:r>
            <a:r>
              <a:rPr lang="el-GR" dirty="0" err="1"/>
              <a:t>δομολειτουργισμό</a:t>
            </a:r>
            <a:r>
              <a:rPr lang="el-GR" dirty="0"/>
              <a:t>. Τέλος στο </a:t>
            </a:r>
            <a:r>
              <a:rPr lang="el-GR"/>
              <a:t>βιβλίο </a:t>
            </a:r>
            <a:r>
              <a:rPr lang="el-GR" smtClean="0"/>
              <a:t>διερευνώνται </a:t>
            </a:r>
            <a:r>
              <a:rPr lang="el-GR" dirty="0"/>
              <a:t>οι </a:t>
            </a:r>
            <a:r>
              <a:rPr lang="el-GR"/>
              <a:t>δυνατότητες </a:t>
            </a:r>
            <a:r>
              <a:rPr lang="el-GR" smtClean="0"/>
              <a:t>«συνομιλίας» </a:t>
            </a:r>
            <a:r>
              <a:rPr lang="el-GR" dirty="0"/>
              <a:t>των κοινωνιολογικών ρευμάτων με τις γνωσιακές επιστήμες και την </a:t>
            </a:r>
            <a:r>
              <a:rPr lang="el-GR" dirty="0" err="1"/>
              <a:t>Κοινωνιοβιολογία</a:t>
            </a:r>
            <a:r>
              <a:rPr lang="el-GR" dirty="0"/>
              <a:t>. </a:t>
            </a:r>
          </a:p>
        </p:txBody>
      </p:sp>
    </p:spTree>
    <p:extLst>
      <p:ext uri="{BB962C8B-B14F-4D97-AF65-F5344CB8AC3E}">
        <p14:creationId xmlns:p14="http://schemas.microsoft.com/office/powerpoint/2010/main" val="1934178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p:txBody>
          <a:bodyPr>
            <a:normAutofit/>
          </a:bodyPr>
          <a:lstStyle/>
          <a:p>
            <a:pPr marL="0" indent="0">
              <a:buNone/>
            </a:pPr>
            <a:r>
              <a:rPr lang="el-GR" b="1" dirty="0"/>
              <a:t>Δομή- Κεφάλαια</a:t>
            </a:r>
          </a:p>
          <a:p>
            <a:pPr marL="0" indent="0">
              <a:buNone/>
            </a:pPr>
            <a:endParaRPr lang="el-GR" sz="800" dirty="0"/>
          </a:p>
          <a:p>
            <a:pPr algn="just"/>
            <a:r>
              <a:rPr lang="el-GR" b="1" dirty="0"/>
              <a:t>Πρόλογος	</a:t>
            </a:r>
            <a:r>
              <a:rPr lang="el-GR" dirty="0"/>
              <a:t> </a:t>
            </a:r>
          </a:p>
          <a:p>
            <a:pPr algn="just"/>
            <a:r>
              <a:rPr lang="el-GR" dirty="0"/>
              <a:t>Εισαγωγή	 </a:t>
            </a:r>
          </a:p>
          <a:p>
            <a:pPr algn="just"/>
            <a:r>
              <a:rPr lang="el-GR" dirty="0"/>
              <a:t>Βιβλιογραφία/Αναφορές	 </a:t>
            </a:r>
          </a:p>
          <a:p>
            <a:pPr algn="just"/>
            <a:r>
              <a:rPr lang="el-GR" b="1" dirty="0"/>
              <a:t>Κεφάλαιο</a:t>
            </a:r>
            <a:r>
              <a:rPr lang="el-GR" dirty="0"/>
              <a:t> </a:t>
            </a:r>
            <a:r>
              <a:rPr lang="el-GR" b="1" dirty="0"/>
              <a:t>1</a:t>
            </a:r>
            <a:r>
              <a:rPr lang="el-GR" dirty="0"/>
              <a:t>: Η αναθεώρηση της κοινωνιολογικής θεωρίας, πέρα από τον κοινωνιολογικό μονισμό.  Η κοινωνική δομή ως καθοδηγητική της δράσης στην κλασική κοινωνιολογική παράδοση και η άνοδος της </a:t>
            </a:r>
            <a:r>
              <a:rPr lang="el-GR" dirty="0" err="1"/>
              <a:t>ερμηνευτικότητας</a:t>
            </a:r>
            <a:endParaRPr lang="el-GR" dirty="0"/>
          </a:p>
          <a:p>
            <a:pPr marL="0" indent="0">
              <a:buNone/>
            </a:pPr>
            <a:endParaRPr lang="el-GR" dirty="0"/>
          </a:p>
        </p:txBody>
      </p:sp>
    </p:spTree>
    <p:extLst>
      <p:ext uri="{BB962C8B-B14F-4D97-AF65-F5344CB8AC3E}">
        <p14:creationId xmlns:p14="http://schemas.microsoft.com/office/powerpoint/2010/main" val="252016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91373-272E-4DD0-AA43-0750A7A0A6C6}"/>
              </a:ext>
            </a:extLst>
          </p:cNvPr>
          <p:cNvSpPr>
            <a:spLocks noGrp="1"/>
          </p:cNvSpPr>
          <p:nvPr>
            <p:ph type="title"/>
          </p:nvPr>
        </p:nvSpPr>
        <p:spPr/>
        <p:txBody>
          <a:bodyPr>
            <a:normAutofit/>
          </a:bodyPr>
          <a:lstStyle/>
          <a:p>
            <a:r>
              <a:rPr lang="el-GR" dirty="0"/>
              <a:t>Αναλυτική παρουσίαση </a:t>
            </a:r>
            <a:r>
              <a:rPr lang="el-GR" dirty="0" smtClean="0"/>
              <a:t>περιεχομένου</a:t>
            </a:r>
            <a:r>
              <a:rPr lang="el-GR" dirty="0"/>
              <a:t/>
            </a:r>
            <a:br>
              <a:rPr lang="el-GR" dirty="0"/>
            </a:br>
            <a:endParaRPr lang="el-GR" dirty="0"/>
          </a:p>
        </p:txBody>
      </p:sp>
      <p:sp>
        <p:nvSpPr>
          <p:cNvPr id="3" name="Content Placeholder 2">
            <a:extLst>
              <a:ext uri="{FF2B5EF4-FFF2-40B4-BE49-F238E27FC236}">
                <a16:creationId xmlns="" xmlns:a16="http://schemas.microsoft.com/office/drawing/2014/main" id="{EA022A8D-A9CC-ECC9-A7F7-1BF9B236D1AF}"/>
              </a:ext>
            </a:extLst>
          </p:cNvPr>
          <p:cNvSpPr>
            <a:spLocks noGrp="1"/>
          </p:cNvSpPr>
          <p:nvPr>
            <p:ph idx="1"/>
          </p:nvPr>
        </p:nvSpPr>
        <p:spPr/>
        <p:txBody>
          <a:bodyPr>
            <a:normAutofit fontScale="92500" lnSpcReduction="10000"/>
          </a:bodyPr>
          <a:lstStyle/>
          <a:p>
            <a:pPr marL="0" indent="0">
              <a:buNone/>
            </a:pPr>
            <a:r>
              <a:rPr lang="el-GR" b="1" dirty="0"/>
              <a:t>Δομή- Κεφάλαια</a:t>
            </a:r>
          </a:p>
          <a:p>
            <a:pPr marL="0" indent="0">
              <a:buNone/>
            </a:pPr>
            <a:endParaRPr lang="el-GR" sz="900" dirty="0"/>
          </a:p>
          <a:p>
            <a:pPr algn="just"/>
            <a:r>
              <a:rPr lang="el-GR" b="1" dirty="0" smtClean="0"/>
              <a:t>Κεφάλαιο</a:t>
            </a:r>
            <a:r>
              <a:rPr lang="el-GR" dirty="0" smtClean="0"/>
              <a:t> </a:t>
            </a:r>
            <a:r>
              <a:rPr lang="el-GR" b="1" dirty="0"/>
              <a:t>2</a:t>
            </a:r>
            <a:r>
              <a:rPr lang="el-GR" dirty="0"/>
              <a:t>: Συνδέσεις και αποσυνδέσεις με την κλασική κοινωνιολογία. Χειραφέτηση, οριοθετήσεις και ανατροπές. </a:t>
            </a:r>
            <a:r>
              <a:rPr lang="el-GR" dirty="0" err="1"/>
              <a:t>Επίγονες</a:t>
            </a:r>
            <a:r>
              <a:rPr lang="el-GR" dirty="0"/>
              <a:t> αναζητήσεις και αναθεωρήσεις ως προς την </a:t>
            </a:r>
            <a:r>
              <a:rPr lang="el-GR" dirty="0" err="1"/>
              <a:t>επιδραστικότητα</a:t>
            </a:r>
            <a:r>
              <a:rPr lang="el-GR" dirty="0"/>
              <a:t> των αξιών και των πολιτισμικών προτύπων</a:t>
            </a:r>
          </a:p>
          <a:p>
            <a:pPr algn="just"/>
            <a:r>
              <a:rPr lang="el-GR" b="1" dirty="0"/>
              <a:t>Κεφάλαιο</a:t>
            </a:r>
            <a:r>
              <a:rPr lang="el-GR" dirty="0"/>
              <a:t> </a:t>
            </a:r>
            <a:r>
              <a:rPr lang="el-GR" b="1" dirty="0" smtClean="0"/>
              <a:t>3</a:t>
            </a:r>
            <a:r>
              <a:rPr lang="el-GR" dirty="0" smtClean="0"/>
              <a:t>: Κοινωνιολογική </a:t>
            </a:r>
            <a:r>
              <a:rPr lang="el-GR" dirty="0"/>
              <a:t>θεωρία και ορθολογικότητα. Οι ηθικές συνέπειες θεσμοθετημένων κριτηρίων. Οι ανεκπλήρωτοι στόχοι της </a:t>
            </a:r>
            <a:r>
              <a:rPr lang="el-GR" dirty="0" err="1"/>
              <a:t>νεωτερικότητας</a:t>
            </a:r>
            <a:r>
              <a:rPr lang="el-GR" dirty="0"/>
              <a:t> και οι </a:t>
            </a:r>
            <a:r>
              <a:rPr lang="el-GR" dirty="0" err="1"/>
              <a:t>αξιακές</a:t>
            </a:r>
            <a:r>
              <a:rPr lang="el-GR" dirty="0"/>
              <a:t> όψεις της ορθολογικότητας </a:t>
            </a:r>
          </a:p>
          <a:p>
            <a:pPr algn="just"/>
            <a:r>
              <a:rPr lang="el-GR" b="1" dirty="0"/>
              <a:t>Κεφάλαιο</a:t>
            </a:r>
            <a:r>
              <a:rPr lang="el-GR" dirty="0"/>
              <a:t> </a:t>
            </a:r>
            <a:r>
              <a:rPr lang="el-GR" b="1" dirty="0"/>
              <a:t>4</a:t>
            </a:r>
            <a:r>
              <a:rPr lang="el-GR" dirty="0"/>
              <a:t>: Πολιτισμικές-ιστορικές όψεις υπό κοινωνιολογική ανάλυση. </a:t>
            </a:r>
            <a:r>
              <a:rPr lang="el-GR" dirty="0" err="1"/>
              <a:t>Αντιθεμελιακές</a:t>
            </a:r>
            <a:r>
              <a:rPr lang="el-GR" dirty="0"/>
              <a:t> τάσεις, </a:t>
            </a:r>
            <a:r>
              <a:rPr lang="el-GR" dirty="0" err="1"/>
              <a:t>πολυπαραδειγματική</a:t>
            </a:r>
            <a:r>
              <a:rPr lang="el-GR" dirty="0"/>
              <a:t> Κοινωνιολογία και συγκριτικά θεωρητικά μοντέλα</a:t>
            </a:r>
          </a:p>
          <a:p>
            <a:endParaRPr lang="el-GR" dirty="0"/>
          </a:p>
          <a:p>
            <a:pPr marL="0" indent="0">
              <a:buNone/>
            </a:pPr>
            <a:endParaRPr lang="el-GR" dirty="0"/>
          </a:p>
        </p:txBody>
      </p:sp>
    </p:spTree>
    <p:extLst>
      <p:ext uri="{BB962C8B-B14F-4D97-AF65-F5344CB8AC3E}">
        <p14:creationId xmlns:p14="http://schemas.microsoft.com/office/powerpoint/2010/main" val="29877531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4331</TotalTime>
  <Words>880</Words>
  <Application>Microsoft Office PowerPoint</Application>
  <PresentationFormat>Προσαρμογή</PresentationFormat>
  <Paragraphs>71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ΒΙΒΛΙΟΠΑΡΟΥΣΙΑΣΗ ΚΑΛΛΙΠΟΣ+ 13-15 Σεπτεμβρίου 2022</vt:lpstr>
      <vt:lpstr>Παρουσίαση  μπροσούρας</vt:lpstr>
      <vt:lpstr> Στοιχεία Βιβλίου</vt:lpstr>
      <vt:lpstr>Συγγραφική Ομάδα</vt:lpstr>
      <vt:lpstr>Διδακτική αξία/χρήση του βιβλίου</vt:lpstr>
      <vt:lpstr>Αναλυτική παρουσίαση περιεχομένου</vt:lpstr>
      <vt:lpstr>Αναλυτική παρουσίαση περιεχομένου </vt:lpstr>
      <vt:lpstr>Αναλυτική παρουσίαση περιεχομένου </vt:lpstr>
      <vt:lpstr>Αναλυτική παρουσίαση περιεχομένου </vt:lpstr>
      <vt:lpstr>Αναλυτική παρουσίαση περιεχομένου </vt:lpstr>
      <vt:lpstr>Αναλυτική παρουσίαση περιεχομένου </vt:lpstr>
      <vt:lpstr>Αναλυτική παρουσίαση περιεχομένου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Νικόλαος Μήτρου</dc:creator>
  <cp:lastModifiedBy>Matina</cp:lastModifiedBy>
  <cp:revision>34</cp:revision>
  <dcterms:created xsi:type="dcterms:W3CDTF">2022-07-09T03:12:41Z</dcterms:created>
  <dcterms:modified xsi:type="dcterms:W3CDTF">2022-09-26T09:31:23Z</dcterms:modified>
</cp:coreProperties>
</file>